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80" r:id="rId2"/>
    <p:sldId id="277" r:id="rId3"/>
    <p:sldId id="281" r:id="rId4"/>
    <p:sldId id="279" r:id="rId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3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66"/>
    <a:srgbClr val="FFCC00"/>
    <a:srgbClr val="99FF99"/>
    <a:srgbClr val="FFFF99"/>
    <a:srgbClr val="99FF66"/>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85" autoAdjust="0"/>
    <p:restoredTop sz="94660"/>
  </p:normalViewPr>
  <p:slideViewPr>
    <p:cSldViewPr>
      <p:cViewPr varScale="1">
        <p:scale>
          <a:sx n="76" d="100"/>
          <a:sy n="76" d="100"/>
        </p:scale>
        <p:origin x="1536" y="96"/>
      </p:cViewPr>
      <p:guideLst>
        <p:guide orient="horz" pos="2160"/>
        <p:guide pos="23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50375" cy="497367"/>
          </a:xfrm>
          <a:prstGeom prst="rect">
            <a:avLst/>
          </a:prstGeom>
        </p:spPr>
        <p:txBody>
          <a:bodyPr vert="horz" wrap="square" lIns="92229" tIns="46115" rIns="92229" bIns="46115" numCol="1" anchor="t"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55221" y="2"/>
            <a:ext cx="2950374" cy="497367"/>
          </a:xfrm>
          <a:prstGeom prst="rect">
            <a:avLst/>
          </a:prstGeom>
        </p:spPr>
        <p:txBody>
          <a:bodyPr vert="horz" wrap="square" lIns="92229" tIns="46115" rIns="92229" bIns="46115" numCol="1" anchor="t"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415F3F6F-6C4E-454D-889C-859F1FA3B3AF}" type="datetime1">
              <a:rPr lang="ja-JP" altLang="en-US"/>
              <a:pPr>
                <a:defRPr/>
              </a:pPr>
              <a:t>2017/5/10</a:t>
            </a:fld>
            <a:endParaRPr lang="ja-JP" altLang="en-US"/>
          </a:p>
        </p:txBody>
      </p:sp>
      <p:sp>
        <p:nvSpPr>
          <p:cNvPr id="4" name="スライド イメージ プレースホルダ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wrap="square" lIns="92229" tIns="46115" rIns="92229" bIns="46115" numCol="1" anchor="ctr" anchorCtr="0" compatLnSpc="1">
            <a:prstTxWarp prst="textNoShape">
              <a:avLst/>
            </a:prstTxWarp>
          </a:bodyPr>
          <a:lstStyle/>
          <a:p>
            <a:pPr lvl="0"/>
            <a:endParaRPr lang="ja-JP" altLang="en-US" noProof="0"/>
          </a:p>
        </p:txBody>
      </p:sp>
      <p:sp>
        <p:nvSpPr>
          <p:cNvPr id="5" name="ノート プレースホルダ 4"/>
          <p:cNvSpPr>
            <a:spLocks noGrp="1"/>
          </p:cNvSpPr>
          <p:nvPr>
            <p:ph type="body" sz="quarter" idx="3"/>
          </p:nvPr>
        </p:nvSpPr>
        <p:spPr>
          <a:xfrm>
            <a:off x="680240" y="4720985"/>
            <a:ext cx="5446723" cy="4473102"/>
          </a:xfrm>
          <a:prstGeom prst="rect">
            <a:avLst/>
          </a:prstGeom>
        </p:spPr>
        <p:txBody>
          <a:bodyPr vert="horz" wrap="square" lIns="92229" tIns="46115" rIns="92229" bIns="46115"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440372"/>
            <a:ext cx="2950375" cy="497366"/>
          </a:xfrm>
          <a:prstGeom prst="rect">
            <a:avLst/>
          </a:prstGeom>
        </p:spPr>
        <p:txBody>
          <a:bodyPr vert="horz" wrap="square" lIns="92229" tIns="46115" rIns="92229" bIns="46115" numCol="1" anchor="b"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5221" y="9440372"/>
            <a:ext cx="2950374" cy="497366"/>
          </a:xfrm>
          <a:prstGeom prst="rect">
            <a:avLst/>
          </a:prstGeom>
        </p:spPr>
        <p:txBody>
          <a:bodyPr vert="horz" wrap="square" lIns="92229" tIns="46115" rIns="92229" bIns="46115" numCol="1" anchor="b"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CE1AD17A-75AA-476A-8F88-AE44CA1DE835}" type="slidenum">
              <a:rPr lang="ja-JP" altLang="en-US"/>
              <a:pPr>
                <a:defRPr/>
              </a:pPr>
              <a:t>‹#›</a:t>
            </a:fld>
            <a:endParaRPr lang="ja-JP" altLang="en-US"/>
          </a:p>
        </p:txBody>
      </p:sp>
    </p:spTree>
    <p:extLst>
      <p:ext uri="{BB962C8B-B14F-4D97-AF65-F5344CB8AC3E}">
        <p14:creationId xmlns:p14="http://schemas.microsoft.com/office/powerpoint/2010/main" val="518132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9414" indent="-288236" eaLnBrk="0" hangingPunct="0">
              <a:spcBef>
                <a:spcPct val="30000"/>
              </a:spcBef>
              <a:defRPr kumimoji="1" sz="1200">
                <a:solidFill>
                  <a:schemeClr val="tx1"/>
                </a:solidFill>
                <a:latin typeface="Calibri" pitchFamily="34" charset="0"/>
                <a:ea typeface="ＭＳ Ｐゴシック" charset="-128"/>
              </a:defRPr>
            </a:lvl2pPr>
            <a:lvl3pPr marL="1152944" indent="-230589" eaLnBrk="0" hangingPunct="0">
              <a:spcBef>
                <a:spcPct val="30000"/>
              </a:spcBef>
              <a:defRPr kumimoji="1" sz="1200">
                <a:solidFill>
                  <a:schemeClr val="tx1"/>
                </a:solidFill>
                <a:latin typeface="Calibri" pitchFamily="34" charset="0"/>
                <a:ea typeface="ＭＳ Ｐゴシック" charset="-128"/>
              </a:defRPr>
            </a:lvl3pPr>
            <a:lvl4pPr marL="1614122" indent="-230589" eaLnBrk="0" hangingPunct="0">
              <a:spcBef>
                <a:spcPct val="30000"/>
              </a:spcBef>
              <a:defRPr kumimoji="1" sz="1200">
                <a:solidFill>
                  <a:schemeClr val="tx1"/>
                </a:solidFill>
                <a:latin typeface="Calibri" pitchFamily="34" charset="0"/>
                <a:ea typeface="ＭＳ Ｐゴシック" charset="-128"/>
              </a:defRPr>
            </a:lvl4pPr>
            <a:lvl5pPr marL="2075299" indent="-230589" eaLnBrk="0" hangingPunct="0">
              <a:spcBef>
                <a:spcPct val="30000"/>
              </a:spcBef>
              <a:defRPr kumimoji="1" sz="1200">
                <a:solidFill>
                  <a:schemeClr val="tx1"/>
                </a:solidFill>
                <a:latin typeface="Calibri" pitchFamily="34" charset="0"/>
                <a:ea typeface="ＭＳ Ｐゴシック" charset="-128"/>
              </a:defRPr>
            </a:lvl5pPr>
            <a:lvl6pPr marL="2536477"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97655"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58832"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20010" indent="-230589"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9357" indent="-288214" eaLnBrk="0" hangingPunct="0">
              <a:spcBef>
                <a:spcPct val="30000"/>
              </a:spcBef>
              <a:defRPr kumimoji="1" sz="1200">
                <a:solidFill>
                  <a:schemeClr val="tx1"/>
                </a:solidFill>
                <a:latin typeface="Calibri" pitchFamily="34" charset="0"/>
                <a:ea typeface="ＭＳ Ｐゴシック" charset="-128"/>
              </a:defRPr>
            </a:lvl2pPr>
            <a:lvl3pPr marL="1152856" indent="-230572" eaLnBrk="0" hangingPunct="0">
              <a:spcBef>
                <a:spcPct val="30000"/>
              </a:spcBef>
              <a:defRPr kumimoji="1" sz="1200">
                <a:solidFill>
                  <a:schemeClr val="tx1"/>
                </a:solidFill>
                <a:latin typeface="Calibri" pitchFamily="34" charset="0"/>
                <a:ea typeface="ＭＳ Ｐゴシック" charset="-128"/>
              </a:defRPr>
            </a:lvl3pPr>
            <a:lvl4pPr marL="1614000" indent="-230572" eaLnBrk="0" hangingPunct="0">
              <a:spcBef>
                <a:spcPct val="30000"/>
              </a:spcBef>
              <a:defRPr kumimoji="1" sz="1200">
                <a:solidFill>
                  <a:schemeClr val="tx1"/>
                </a:solidFill>
                <a:latin typeface="Calibri" pitchFamily="34" charset="0"/>
                <a:ea typeface="ＭＳ Ｐゴシック" charset="-128"/>
              </a:defRPr>
            </a:lvl4pPr>
            <a:lvl5pPr marL="2075142" indent="-230572" eaLnBrk="0" hangingPunct="0">
              <a:spcBef>
                <a:spcPct val="30000"/>
              </a:spcBef>
              <a:defRPr kumimoji="1" sz="1200">
                <a:solidFill>
                  <a:schemeClr val="tx1"/>
                </a:solidFill>
                <a:latin typeface="Calibri" pitchFamily="34" charset="0"/>
                <a:ea typeface="ＭＳ Ｐゴシック" charset="-128"/>
              </a:defRPr>
            </a:lvl5pPr>
            <a:lvl6pPr marL="2536285" indent="-230572"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97428" indent="-230572"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58570" indent="-230572"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19713" indent="-230572"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D2CB2F8-74A0-4A75-9880-BCCB9966A5F4}" type="datetime1">
              <a:rPr lang="ja-JP" altLang="en-US"/>
              <a:pPr>
                <a:defRPr/>
              </a:pPr>
              <a:t>2017/5/10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BBEFC42-3879-46CE-AF95-C5D940575540}" type="slidenum">
              <a:rPr lang="ja-JP" altLang="en-US"/>
              <a:pPr>
                <a:defRPr/>
              </a:pPr>
              <a:t>‹#›</a:t>
            </a:fld>
            <a:endParaRPr lang="ja-JP" altLang="en-US"/>
          </a:p>
        </p:txBody>
      </p:sp>
    </p:spTree>
    <p:extLst>
      <p:ext uri="{BB962C8B-B14F-4D97-AF65-F5344CB8AC3E}">
        <p14:creationId xmlns:p14="http://schemas.microsoft.com/office/powerpoint/2010/main" val="295972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7617EBA-638D-458F-9AB3-1EB34FEB7737}" type="datetime1">
              <a:rPr lang="ja-JP" altLang="en-US"/>
              <a:pPr>
                <a:defRPr/>
              </a:pPr>
              <a:t>2017/5/10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3086A94-92F2-4ED8-ABA2-5F407CC0DE66}" type="slidenum">
              <a:rPr lang="ja-JP" altLang="en-US"/>
              <a:pPr>
                <a:defRPr/>
              </a:pPr>
              <a:t>‹#›</a:t>
            </a:fld>
            <a:endParaRPr lang="ja-JP" altLang="en-US"/>
          </a:p>
        </p:txBody>
      </p:sp>
    </p:spTree>
    <p:extLst>
      <p:ext uri="{BB962C8B-B14F-4D97-AF65-F5344CB8AC3E}">
        <p14:creationId xmlns:p14="http://schemas.microsoft.com/office/powerpoint/2010/main" val="322614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24842C6-C962-4C6E-A745-9F9068F2C020}" type="datetime1">
              <a:rPr lang="ja-JP" altLang="en-US"/>
              <a:pPr>
                <a:defRPr/>
              </a:pPr>
              <a:t>2017/5/10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8BC248C-E2E2-43B3-AF25-76380CC397BF}" type="slidenum">
              <a:rPr lang="ja-JP" altLang="en-US"/>
              <a:pPr>
                <a:defRPr/>
              </a:pPr>
              <a:t>‹#›</a:t>
            </a:fld>
            <a:endParaRPr lang="ja-JP" altLang="en-US"/>
          </a:p>
        </p:txBody>
      </p:sp>
    </p:spTree>
    <p:extLst>
      <p:ext uri="{BB962C8B-B14F-4D97-AF65-F5344CB8AC3E}">
        <p14:creationId xmlns:p14="http://schemas.microsoft.com/office/powerpoint/2010/main" val="399012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E16A789-1497-43C4-AFF1-EDF316F5B9E6}" type="datetime1">
              <a:rPr lang="ja-JP" altLang="en-US"/>
              <a:pPr>
                <a:defRPr/>
              </a:pPr>
              <a:t>2017/5/10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F162101-B6A6-4500-9ACD-78CCBF90A462}" type="slidenum">
              <a:rPr lang="ja-JP" altLang="en-US"/>
              <a:pPr>
                <a:defRPr/>
              </a:pPr>
              <a:t>‹#›</a:t>
            </a:fld>
            <a:endParaRPr lang="ja-JP" altLang="en-US"/>
          </a:p>
        </p:txBody>
      </p:sp>
    </p:spTree>
    <p:extLst>
      <p:ext uri="{BB962C8B-B14F-4D97-AF65-F5344CB8AC3E}">
        <p14:creationId xmlns:p14="http://schemas.microsoft.com/office/powerpoint/2010/main" val="367742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6077B69-10F9-4E29-A0F8-36920FD87E06}" type="datetime1">
              <a:rPr lang="ja-JP" altLang="en-US"/>
              <a:pPr>
                <a:defRPr/>
              </a:pPr>
              <a:t>2017/5/10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49C5995-3E1F-418C-846D-952F34B7A662}" type="slidenum">
              <a:rPr lang="ja-JP" altLang="en-US"/>
              <a:pPr>
                <a:defRPr/>
              </a:pPr>
              <a:t>‹#›</a:t>
            </a:fld>
            <a:endParaRPr lang="ja-JP" altLang="en-US"/>
          </a:p>
        </p:txBody>
      </p:sp>
    </p:spTree>
    <p:extLst>
      <p:ext uri="{BB962C8B-B14F-4D97-AF65-F5344CB8AC3E}">
        <p14:creationId xmlns:p14="http://schemas.microsoft.com/office/powerpoint/2010/main" val="174884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84D1062-4BC7-4762-A878-7B4D873B543C}" type="datetime1">
              <a:rPr lang="ja-JP" altLang="en-US"/>
              <a:pPr>
                <a:defRPr/>
              </a:pPr>
              <a:t>2017/5/10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5AFAB302-BF7D-4E4B-AAC5-870AC1F9A453}" type="slidenum">
              <a:rPr lang="ja-JP" altLang="en-US"/>
              <a:pPr>
                <a:defRPr/>
              </a:pPr>
              <a:t>‹#›</a:t>
            </a:fld>
            <a:endParaRPr lang="ja-JP" altLang="en-US"/>
          </a:p>
        </p:txBody>
      </p:sp>
    </p:spTree>
    <p:extLst>
      <p:ext uri="{BB962C8B-B14F-4D97-AF65-F5344CB8AC3E}">
        <p14:creationId xmlns:p14="http://schemas.microsoft.com/office/powerpoint/2010/main" val="323901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F23B34D-04BF-48C7-BD89-F26377435118}" type="datetime1">
              <a:rPr lang="ja-JP" altLang="en-US"/>
              <a:pPr>
                <a:defRPr/>
              </a:pPr>
              <a:t>2017/5/10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B4E4B5FE-26E8-4A78-B80F-AE56A8127F5E}" type="slidenum">
              <a:rPr lang="ja-JP" altLang="en-US"/>
              <a:pPr>
                <a:defRPr/>
              </a:pPr>
              <a:t>‹#›</a:t>
            </a:fld>
            <a:endParaRPr lang="ja-JP" altLang="en-US"/>
          </a:p>
        </p:txBody>
      </p:sp>
    </p:spTree>
    <p:extLst>
      <p:ext uri="{BB962C8B-B14F-4D97-AF65-F5344CB8AC3E}">
        <p14:creationId xmlns:p14="http://schemas.microsoft.com/office/powerpoint/2010/main" val="264559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130E391-1728-407A-9DBF-DF10632F8195}" type="datetime1">
              <a:rPr lang="ja-JP" altLang="en-US"/>
              <a:pPr>
                <a:defRPr/>
              </a:pPr>
              <a:t>2017/5/10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DD170004-7EED-4775-97B5-F01B3F7C1687}" type="slidenum">
              <a:rPr lang="ja-JP" altLang="en-US"/>
              <a:pPr>
                <a:defRPr/>
              </a:pPr>
              <a:t>‹#›</a:t>
            </a:fld>
            <a:endParaRPr lang="ja-JP" altLang="en-US"/>
          </a:p>
        </p:txBody>
      </p:sp>
    </p:spTree>
    <p:extLst>
      <p:ext uri="{BB962C8B-B14F-4D97-AF65-F5344CB8AC3E}">
        <p14:creationId xmlns:p14="http://schemas.microsoft.com/office/powerpoint/2010/main" val="84493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4842268-F521-486D-B1EA-9D9F17207DB3}" type="datetime1">
              <a:rPr lang="ja-JP" altLang="en-US"/>
              <a:pPr>
                <a:defRPr/>
              </a:pPr>
              <a:t>2017/5/10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47660C2F-B150-49B2-B8DA-85066A12298A}" type="slidenum">
              <a:rPr lang="ja-JP" altLang="en-US"/>
              <a:pPr>
                <a:defRPr/>
              </a:pPr>
              <a:t>‹#›</a:t>
            </a:fld>
            <a:endParaRPr lang="ja-JP" altLang="en-US"/>
          </a:p>
        </p:txBody>
      </p:sp>
    </p:spTree>
    <p:extLst>
      <p:ext uri="{BB962C8B-B14F-4D97-AF65-F5344CB8AC3E}">
        <p14:creationId xmlns:p14="http://schemas.microsoft.com/office/powerpoint/2010/main" val="414518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7C8D5CA-1907-4471-93B9-F886758A60D7}" type="datetime1">
              <a:rPr lang="ja-JP" altLang="en-US"/>
              <a:pPr>
                <a:defRPr/>
              </a:pPr>
              <a:t>2017/5/10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F3C05655-D90B-458A-BD80-4D72ADF6DA1D}" type="slidenum">
              <a:rPr lang="ja-JP" altLang="en-US"/>
              <a:pPr>
                <a:defRPr/>
              </a:pPr>
              <a:t>‹#›</a:t>
            </a:fld>
            <a:endParaRPr lang="ja-JP" altLang="en-US"/>
          </a:p>
        </p:txBody>
      </p:sp>
    </p:spTree>
    <p:extLst>
      <p:ext uri="{BB962C8B-B14F-4D97-AF65-F5344CB8AC3E}">
        <p14:creationId xmlns:p14="http://schemas.microsoft.com/office/powerpoint/2010/main" val="110457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B8B2A80-0B46-4DBF-8CBC-51735DD83185}" type="datetime1">
              <a:rPr lang="ja-JP" altLang="en-US"/>
              <a:pPr>
                <a:defRPr/>
              </a:pPr>
              <a:t>2017/5/10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9C6F0008-B71B-492D-BB18-0145AA427CA7}" type="slidenum">
              <a:rPr lang="ja-JP" altLang="en-US"/>
              <a:pPr>
                <a:defRPr/>
              </a:pPr>
              <a:t>‹#›</a:t>
            </a:fld>
            <a:endParaRPr lang="ja-JP" altLang="en-US"/>
          </a:p>
        </p:txBody>
      </p:sp>
    </p:spTree>
    <p:extLst>
      <p:ext uri="{BB962C8B-B14F-4D97-AF65-F5344CB8AC3E}">
        <p14:creationId xmlns:p14="http://schemas.microsoft.com/office/powerpoint/2010/main" val="9321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50" charset="-128"/>
              </a:defRPr>
            </a:lvl1pPr>
          </a:lstStyle>
          <a:p>
            <a:pPr>
              <a:defRPr/>
            </a:pPr>
            <a:fld id="{808F06B4-9B60-45B9-8404-DE462E9EF306}" type="datetime1">
              <a:rPr lang="ja-JP" altLang="en-US"/>
              <a:pPr>
                <a:defRPr/>
              </a:pPr>
              <a:t>2017/5/10</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pitchFamily="50" charset="-128"/>
              </a:defRPr>
            </a:lvl1pPr>
          </a:lstStyle>
          <a:p>
            <a:pPr>
              <a:defRPr/>
            </a:pPr>
            <a:endParaRPr lang="en-US" altLang="ja-JP"/>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50" charset="-128"/>
              </a:defRPr>
            </a:lvl1pPr>
          </a:lstStyle>
          <a:p>
            <a:pPr>
              <a:defRPr/>
            </a:pPr>
            <a:fld id="{F65C4299-1DA2-4691-800C-3D8FAA5476E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グループ化 1022"/>
          <p:cNvGrpSpPr>
            <a:grpSpLocks/>
          </p:cNvGrpSpPr>
          <p:nvPr/>
        </p:nvGrpSpPr>
        <p:grpSpPr bwMode="auto">
          <a:xfrm>
            <a:off x="344488" y="2736484"/>
            <a:ext cx="4476750" cy="2268537"/>
            <a:chOff x="200472" y="3861854"/>
            <a:chExt cx="4680857" cy="2735498"/>
          </a:xfrm>
        </p:grpSpPr>
        <p:sp>
          <p:nvSpPr>
            <p:cNvPr id="33" name="角丸四角形 32"/>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5"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051" name="Line 173"/>
          <p:cNvSpPr>
            <a:spLocks noChangeShapeType="1"/>
          </p:cNvSpPr>
          <p:nvPr/>
        </p:nvSpPr>
        <p:spPr bwMode="auto">
          <a:xfrm>
            <a:off x="498475" y="3412362"/>
            <a:ext cx="1588" cy="1730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3175">
                <a:solidFill>
                  <a:srgbClr val="000000"/>
                </a:solidFill>
                <a:round/>
                <a:headEnd/>
                <a:tailEnd/>
              </a14:hiddenLine>
            </a:ext>
          </a:extLst>
        </p:spPr>
        <p:txBody>
          <a:bodyPr/>
          <a:lstStyle/>
          <a:p>
            <a:endParaRPr lang="ja-JP" altLang="en-US"/>
          </a:p>
        </p:txBody>
      </p:sp>
      <p:sp>
        <p:nvSpPr>
          <p:cNvPr id="2053" name="Rectangle 6"/>
          <p:cNvSpPr>
            <a:spLocks noChangeArrowheads="1"/>
          </p:cNvSpPr>
          <p:nvPr/>
        </p:nvSpPr>
        <p:spPr bwMode="auto">
          <a:xfrm>
            <a:off x="0" y="-11831"/>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平成</a:t>
            </a:r>
            <a:r>
              <a:rPr lang="en-US" altLang="ja-JP" sz="2000" b="1" dirty="0">
                <a:latin typeface="ＭＳ Ｐゴシック" charset="-128"/>
              </a:rPr>
              <a:t>29</a:t>
            </a:r>
            <a:r>
              <a:rPr lang="ja-JP" altLang="en-US" sz="2000" b="1" dirty="0">
                <a:latin typeface="ＭＳ Ｐゴシック" charset="-128"/>
              </a:rPr>
              <a:t>年度研究開発成果概要図　</a:t>
            </a:r>
            <a:r>
              <a:rPr lang="ja-JP" altLang="en-US" sz="1400" b="1" dirty="0">
                <a:latin typeface="ＭＳ Ｐゴシック" charset="-128"/>
              </a:rPr>
              <a:t>（目標・成果と今後の成果展開）</a:t>
            </a:r>
            <a:endParaRPr lang="en-US" altLang="ja-JP" sz="1400" b="1" dirty="0">
              <a:latin typeface="ＭＳ Ｐゴシック" charset="-128"/>
            </a:endParaRPr>
          </a:p>
        </p:txBody>
      </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t>２．研究開発の目標</a:t>
            </a:r>
          </a:p>
        </p:txBody>
      </p:sp>
      <p:sp>
        <p:nvSpPr>
          <p:cNvPr id="2055" name="テキスト ボックス 275"/>
          <p:cNvSpPr txBox="1">
            <a:spLocks noChangeArrowheads="1"/>
          </p:cNvSpPr>
          <p:nvPr/>
        </p:nvSpPr>
        <p:spPr bwMode="auto">
          <a:xfrm>
            <a:off x="0" y="244857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t>３．研究開発の成果</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2060" name="グループ化 1022"/>
          <p:cNvGrpSpPr>
            <a:grpSpLocks/>
          </p:cNvGrpSpPr>
          <p:nvPr/>
        </p:nvGrpSpPr>
        <p:grpSpPr bwMode="auto">
          <a:xfrm>
            <a:off x="344488" y="5190529"/>
            <a:ext cx="4476750" cy="1550838"/>
            <a:chOff x="200472" y="3861854"/>
            <a:chExt cx="4680857" cy="2735498"/>
          </a:xfrm>
        </p:grpSpPr>
        <p:sp>
          <p:nvSpPr>
            <p:cNvPr id="1944" name="角丸四角形 1943"/>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7"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061" name="テキスト ボックス 288"/>
          <p:cNvSpPr txBox="1">
            <a:spLocks noChangeArrowheads="1"/>
          </p:cNvSpPr>
          <p:nvPr/>
        </p:nvSpPr>
        <p:spPr bwMode="auto">
          <a:xfrm>
            <a:off x="0" y="404664"/>
            <a:ext cx="4881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t>１．研究課題・受託者・研究開発期間・研究開発予算</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1</a:t>
            </a:fld>
            <a:endParaRPr lang="en-US" altLang="ja-JP" sz="1400">
              <a:latin typeface="HG丸ｺﾞｼｯｸM-PRO" pitchFamily="50" charset="-128"/>
              <a:ea typeface="HG丸ｺﾞｼｯｸM-PRO" pitchFamily="50" charset="-128"/>
            </a:endParaRPr>
          </a:p>
        </p:txBody>
      </p:sp>
      <p:sp>
        <p:nvSpPr>
          <p:cNvPr id="2063" name="Text Box 772"/>
          <p:cNvSpPr txBox="1">
            <a:spLocks noChangeArrowheads="1"/>
          </p:cNvSpPr>
          <p:nvPr/>
        </p:nvSpPr>
        <p:spPr bwMode="auto">
          <a:xfrm>
            <a:off x="7832725" y="404664"/>
            <a:ext cx="2057400" cy="342900"/>
          </a:xfrm>
          <a:prstGeom prst="rect">
            <a:avLst/>
          </a:prstGeom>
          <a:solidFill>
            <a:srgbClr val="FFFFFF"/>
          </a:solidFill>
          <a:ln w="19050">
            <a:solidFill>
              <a:srgbClr val="FF0000"/>
            </a:solidFill>
            <a:miter lim="800000"/>
            <a:headEnd/>
            <a:tailEnd/>
          </a:ln>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None/>
            </a:pPr>
            <a:r>
              <a:rPr lang="ja-JP" altLang="en-US" sz="1000" b="1" dirty="0">
                <a:solidFill>
                  <a:srgbClr val="FF0000"/>
                </a:solidFill>
                <a:latin typeface="Century" pitchFamily="18" charset="0"/>
              </a:rPr>
              <a:t>ひな形（最終年度課題用用）</a:t>
            </a:r>
            <a:endParaRPr lang="ja-JP" altLang="en-US" sz="1000" b="1" dirty="0">
              <a:solidFill>
                <a:srgbClr val="FF0000"/>
              </a:solidFill>
              <a:latin typeface="Times New Roman" pitchFamily="18" charset="0"/>
            </a:endParaRPr>
          </a:p>
          <a:p>
            <a:pPr algn="just" eaLnBrk="1" hangingPunct="1">
              <a:spcBef>
                <a:spcPct val="0"/>
              </a:spcBef>
              <a:buFontTx/>
              <a:buNone/>
            </a:pPr>
            <a:r>
              <a:rPr lang="ja-JP" altLang="en-US" sz="900" b="1" dirty="0">
                <a:solidFill>
                  <a:srgbClr val="FF0000"/>
                </a:solidFill>
                <a:latin typeface="Century" pitchFamily="18" charset="0"/>
              </a:rPr>
              <a:t>提出時に本表示は削除してください</a:t>
            </a:r>
            <a:endParaRPr lang="ja-JP" altLang="ja-JP" sz="1800" dirty="0">
              <a:latin typeface="Arial" charset="0"/>
            </a:endParaRPr>
          </a:p>
        </p:txBody>
      </p:sp>
      <p:grpSp>
        <p:nvGrpSpPr>
          <p:cNvPr id="24" name="グループ化 1022"/>
          <p:cNvGrpSpPr>
            <a:grpSpLocks/>
          </p:cNvGrpSpPr>
          <p:nvPr/>
        </p:nvGrpSpPr>
        <p:grpSpPr bwMode="auto">
          <a:xfrm>
            <a:off x="5097463" y="5190529"/>
            <a:ext cx="4476750" cy="1562696"/>
            <a:chOff x="200472" y="3861854"/>
            <a:chExt cx="4680857" cy="2735498"/>
          </a:xfrm>
        </p:grpSpPr>
        <p:sp>
          <p:nvSpPr>
            <p:cNvPr id="25" name="角丸四角形 24"/>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7"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grpSp>
        <p:nvGrpSpPr>
          <p:cNvPr id="28" name="グループ化 1022"/>
          <p:cNvGrpSpPr>
            <a:grpSpLocks/>
          </p:cNvGrpSpPr>
          <p:nvPr/>
        </p:nvGrpSpPr>
        <p:grpSpPr bwMode="auto">
          <a:xfrm>
            <a:off x="5097463" y="2744639"/>
            <a:ext cx="4476750" cy="2268537"/>
            <a:chOff x="200472" y="3861854"/>
            <a:chExt cx="4680857" cy="2735498"/>
          </a:xfrm>
        </p:grpSpPr>
        <p:sp>
          <p:nvSpPr>
            <p:cNvPr id="29" name="角丸四角形 28"/>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1"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6" name="テキスト ボックス 6"/>
          <p:cNvSpPr txBox="1">
            <a:spLocks noChangeArrowheads="1"/>
          </p:cNvSpPr>
          <p:nvPr/>
        </p:nvSpPr>
        <p:spPr bwMode="auto">
          <a:xfrm>
            <a:off x="200025" y="620688"/>
            <a:ext cx="5113015"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課題名　　　：</a:t>
            </a:r>
            <a:endParaRPr lang="en-US" altLang="ja-JP" sz="1100" dirty="0"/>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個別課題名　：</a:t>
            </a:r>
            <a:endParaRPr lang="en-US" altLang="ja-JP" sz="1100" dirty="0"/>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endParaRPr lang="en-US" altLang="ja-JP" sz="1100" dirty="0">
              <a:latin typeface="ＭＳ ゴシック" panose="020B0609070205080204" pitchFamily="49" charset="-128"/>
              <a:ea typeface="ＭＳ ゴシック" panose="020B0609070205080204" pitchFamily="49" charset="-128"/>
            </a:endParaRPr>
          </a:p>
          <a:p>
            <a:pPr eaLnBrk="1" hangingPunct="1">
              <a:spcBef>
                <a:spcPct val="0"/>
              </a:spcBef>
              <a:buNone/>
            </a:pPr>
            <a:r>
              <a:rPr lang="ja-JP" altLang="en-US" sz="1100" dirty="0"/>
              <a:t>◆ </a:t>
            </a:r>
            <a:r>
              <a:rPr lang="en-US" altLang="ja-JP" sz="1100" dirty="0">
                <a:latin typeface="ＭＳ ゴシック" panose="020B0609070205080204" pitchFamily="49" charset="-128"/>
                <a:ea typeface="ＭＳ ゴシック" panose="020B0609070205080204" pitchFamily="49" charset="-128"/>
              </a:rPr>
              <a:t>Acronym</a:t>
            </a:r>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endParaRPr lang="ja-JP" altLang="en-US" sz="11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◆受託者</a:t>
            </a:r>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mn-ea"/>
              <a:ea typeface="+mn-ea"/>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a:t>
            </a:r>
            <a:endParaRPr lang="en-US" altLang="ja-JP" sz="11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a:t>
            </a:r>
          </a:p>
        </p:txBody>
      </p:sp>
      <p:sp>
        <p:nvSpPr>
          <p:cNvPr id="3" name="テキスト ボックス 2"/>
          <p:cNvSpPr txBox="1"/>
          <p:nvPr/>
        </p:nvSpPr>
        <p:spPr>
          <a:xfrm>
            <a:off x="8521974" y="81569"/>
            <a:ext cx="1368151" cy="261610"/>
          </a:xfrm>
          <a:prstGeom prst="rect">
            <a:avLst/>
          </a:prstGeom>
          <a:noFill/>
        </p:spPr>
        <p:txBody>
          <a:bodyPr wrap="square" rtlCol="0">
            <a:spAutoFit/>
          </a:bodyPr>
          <a:lstStyle/>
          <a:p>
            <a:r>
              <a:rPr kumimoji="1" lang="ja-JP" altLang="en-US" sz="1100" dirty="0">
                <a:latin typeface="+mn-ea"/>
                <a:ea typeface="+mn-ea"/>
              </a:rPr>
              <a:t>採択番号：</a:t>
            </a:r>
            <a:endParaRPr lang="en-US" altLang="ja-JP" sz="1100" dirty="0">
              <a:latin typeface="+mn-ea"/>
              <a:ea typeface="+mn-ea"/>
            </a:endParaRPr>
          </a:p>
        </p:txBody>
      </p:sp>
      <p:sp>
        <p:nvSpPr>
          <p:cNvPr id="30" name="テキスト ボックス 1"/>
          <p:cNvSpPr txBox="1"/>
          <p:nvPr/>
        </p:nvSpPr>
        <p:spPr>
          <a:xfrm>
            <a:off x="11852" y="-5695"/>
            <a:ext cx="1580877" cy="184666"/>
          </a:xfrm>
          <a:prstGeom prst="rect">
            <a:avLst/>
          </a:prstGeom>
          <a:noFill/>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r>
              <a:rPr lang="ja-JP" altLang="en-US" sz="1200" dirty="0">
                <a:latin typeface="+mn-ea"/>
                <a:ea typeface="+mn-ea"/>
              </a:rPr>
              <a:t>様式１－４－３ｂ</a:t>
            </a:r>
            <a:r>
              <a:rPr lang="en-US" altLang="ja-JP" sz="1200" dirty="0">
                <a:latin typeface="+mn-ea"/>
                <a:ea typeface="+mn-ea"/>
              </a:rPr>
              <a:t>(29-1)</a:t>
            </a:r>
            <a:endParaRPr lang="ja-JP" altLang="en-US" sz="1200" dirty="0">
              <a:latin typeface="+mn-ea"/>
              <a:ea typeface="+mn-ea"/>
            </a:endParaRPr>
          </a:p>
        </p:txBody>
      </p:sp>
    </p:spTree>
    <p:extLst>
      <p:ext uri="{BB962C8B-B14F-4D97-AF65-F5344CB8AC3E}">
        <p14:creationId xmlns:p14="http://schemas.microsoft.com/office/powerpoint/2010/main" val="74347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15925" y="620712"/>
            <a:ext cx="9055100" cy="1224111"/>
          </a:xfrm>
          <a:prstGeom prst="roundRect">
            <a:avLst>
              <a:gd name="adj" fmla="val 16190"/>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075" name="角丸四角形 9"/>
          <p:cNvSpPr>
            <a:spLocks noChangeArrowheads="1"/>
          </p:cNvSpPr>
          <p:nvPr/>
        </p:nvSpPr>
        <p:spPr bwMode="auto">
          <a:xfrm>
            <a:off x="415925" y="3212728"/>
            <a:ext cx="9004300" cy="1152525"/>
          </a:xfrm>
          <a:prstGeom prst="roundRect">
            <a:avLst>
              <a:gd name="adj" fmla="val 7532"/>
            </a:avLst>
          </a:prstGeom>
          <a:solidFill>
            <a:schemeClr val="accent6">
              <a:lumMod val="20000"/>
              <a:lumOff val="80000"/>
            </a:schemeClr>
          </a:solidFill>
          <a:ln w="25400" algn="ctr">
            <a:solidFill>
              <a:schemeClr val="tx1"/>
            </a:solidFill>
            <a:round/>
            <a:headEnd/>
            <a:tailEnd/>
          </a:ln>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100">
              <a:latin typeface="Arial" charset="0"/>
            </a:endParaRPr>
          </a:p>
        </p:txBody>
      </p:sp>
      <p:sp>
        <p:nvSpPr>
          <p:cNvPr id="3076" name="テキスト ボックス 13"/>
          <p:cNvSpPr txBox="1">
            <a:spLocks noChangeArrowheads="1"/>
          </p:cNvSpPr>
          <p:nvPr/>
        </p:nvSpPr>
        <p:spPr bwMode="auto">
          <a:xfrm>
            <a:off x="0" y="285750"/>
            <a:ext cx="8589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b="1"/>
              <a:t>　</a:t>
            </a:r>
            <a:r>
              <a:rPr lang="ja-JP" altLang="en-US" sz="1100" b="1">
                <a:latin typeface="ＭＳ Ｐゴシック" charset="-128"/>
              </a:rPr>
              <a:t>４</a:t>
            </a:r>
            <a:r>
              <a:rPr lang="ja-JP" altLang="en-US" sz="1100" b="1"/>
              <a:t>．これまで得られた成果（特許出願や論文発表等）</a:t>
            </a:r>
            <a:r>
              <a:rPr lang="ja-JP" altLang="en-US" sz="1800" b="1"/>
              <a:t>　</a:t>
            </a:r>
          </a:p>
        </p:txBody>
      </p:sp>
      <p:sp>
        <p:nvSpPr>
          <p:cNvPr id="3077" name="テキスト ボックス 16"/>
          <p:cNvSpPr txBox="1">
            <a:spLocks noChangeArrowheads="1"/>
          </p:cNvSpPr>
          <p:nvPr/>
        </p:nvSpPr>
        <p:spPr bwMode="auto">
          <a:xfrm>
            <a:off x="0" y="1773238"/>
            <a:ext cx="9274175" cy="369332"/>
          </a:xfrm>
          <a:prstGeom prst="rect">
            <a:avLst/>
          </a:prstGeom>
          <a:noFill/>
          <a:ln w="9525">
            <a:noFill/>
            <a:miter lim="800000"/>
            <a:headEnd/>
            <a:tailEnd/>
          </a:ln>
        </p:spPr>
        <p:txBody>
          <a:bodyPr>
            <a:spAutoFit/>
          </a:bodyPr>
          <a:lstStyle/>
          <a:p>
            <a:pPr>
              <a:defRPr/>
            </a:pPr>
            <a:r>
              <a:rPr lang="ja-JP" altLang="en-US" b="1" dirty="0">
                <a:latin typeface="Calibri" pitchFamily="34" charset="0"/>
                <a:ea typeface="ＭＳ Ｐゴシック" pitchFamily="50" charset="-128"/>
              </a:rPr>
              <a:t>　　</a:t>
            </a:r>
            <a:r>
              <a:rPr lang="ja-JP" altLang="en-US" sz="1100" b="1" dirty="0">
                <a:latin typeface="+mj-ea"/>
                <a:ea typeface="+mj-ea"/>
              </a:rPr>
              <a:t>（１）</a:t>
            </a:r>
            <a:r>
              <a:rPr lang="ja-JP" altLang="en-US" sz="1400" b="1" dirty="0">
                <a:latin typeface="Calibri" pitchFamily="34" charset="0"/>
                <a:ea typeface="ＭＳ Ｐゴシック" pitchFamily="50" charset="-128"/>
              </a:rPr>
              <a:t>　</a:t>
            </a:r>
          </a:p>
        </p:txBody>
      </p:sp>
      <p:sp>
        <p:nvSpPr>
          <p:cNvPr id="3078" name="テキスト ボックス 18"/>
          <p:cNvSpPr txBox="1">
            <a:spLocks noChangeArrowheads="1"/>
          </p:cNvSpPr>
          <p:nvPr/>
        </p:nvSpPr>
        <p:spPr bwMode="auto">
          <a:xfrm>
            <a:off x="0" y="2780928"/>
            <a:ext cx="8589963" cy="366712"/>
          </a:xfrm>
          <a:prstGeom prst="rect">
            <a:avLst/>
          </a:prstGeom>
          <a:noFill/>
          <a:ln w="9525">
            <a:noFill/>
            <a:miter lim="800000"/>
            <a:headEnd/>
            <a:tailEnd/>
          </a:ln>
        </p:spPr>
        <p:txBody>
          <a:bodyPr>
            <a:spAutoFit/>
          </a:bodyPr>
          <a:lstStyle/>
          <a:p>
            <a:pPr>
              <a:defRPr/>
            </a:pPr>
            <a:r>
              <a:rPr lang="ja-JP" altLang="en-US" b="1" dirty="0">
                <a:latin typeface="Calibri" pitchFamily="34" charset="0"/>
                <a:ea typeface="ＭＳ Ｐゴシック" pitchFamily="50" charset="-128"/>
              </a:rPr>
              <a:t>　</a:t>
            </a:r>
            <a:r>
              <a:rPr lang="ja-JP" altLang="en-US" b="1" dirty="0">
                <a:latin typeface="ＭＳ Ｐゴシック" pitchFamily="50" charset="-128"/>
                <a:ea typeface="ＭＳ Ｐゴシック" pitchFamily="50" charset="-128"/>
              </a:rPr>
              <a:t>　</a:t>
            </a:r>
            <a:r>
              <a:rPr lang="ja-JP" altLang="en-US" sz="1100" b="1" dirty="0">
                <a:latin typeface="+mj-ea"/>
                <a:ea typeface="+mj-ea"/>
              </a:rPr>
              <a:t>（２）</a:t>
            </a:r>
          </a:p>
        </p:txBody>
      </p:sp>
      <p:sp>
        <p:nvSpPr>
          <p:cNvPr id="3079" name="角丸四角形 4"/>
          <p:cNvSpPr>
            <a:spLocks noChangeArrowheads="1"/>
          </p:cNvSpPr>
          <p:nvPr/>
        </p:nvSpPr>
        <p:spPr bwMode="auto">
          <a:xfrm>
            <a:off x="415925" y="2204864"/>
            <a:ext cx="9001125" cy="569912"/>
          </a:xfrm>
          <a:prstGeom prst="roundRect">
            <a:avLst>
              <a:gd name="adj" fmla="val 13986"/>
            </a:avLst>
          </a:prstGeom>
          <a:solidFill>
            <a:srgbClr val="FFFF99"/>
          </a:solidFill>
          <a:ln w="25400" algn="ctr">
            <a:solidFill>
              <a:schemeClr val="tx1"/>
            </a:solidFill>
            <a:round/>
            <a:headEnd/>
            <a:tailEnd/>
          </a:ln>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en-US" altLang="ja-JP" sz="1100">
              <a:latin typeface="Arial" charset="0"/>
            </a:endParaRPr>
          </a:p>
        </p:txBody>
      </p:sp>
      <p:sp>
        <p:nvSpPr>
          <p:cNvPr id="3080"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101B3AC-EB2E-4506-9AC9-BFA32EA0D561}" type="slidenum">
              <a:rPr lang="en-US" altLang="ja-JP" sz="1400">
                <a:latin typeface="HG丸ｺﾞｼｯｸM-PRO" pitchFamily="50" charset="-128"/>
                <a:ea typeface="HG丸ｺﾞｼｯｸM-PRO" pitchFamily="50" charset="-128"/>
              </a:rPr>
              <a:pPr algn="r" eaLnBrk="1" hangingPunct="1">
                <a:spcBef>
                  <a:spcPct val="0"/>
                </a:spcBef>
                <a:buFontTx/>
                <a:buNone/>
              </a:pPr>
              <a:t>2</a:t>
            </a:fld>
            <a:endParaRPr lang="en-US" altLang="ja-JP" sz="1400">
              <a:latin typeface="HG丸ｺﾞｼｯｸM-PRO" pitchFamily="50" charset="-128"/>
              <a:ea typeface="HG丸ｺﾞｼｯｸM-PRO" pitchFamily="50" charset="-128"/>
            </a:endParaRPr>
          </a:p>
        </p:txBody>
      </p:sp>
      <p:graphicFrame>
        <p:nvGraphicFramePr>
          <p:cNvPr id="17" name="Group 11"/>
          <p:cNvGraphicFramePr>
            <a:graphicFrameLocks noGrp="1"/>
          </p:cNvGraphicFramePr>
          <p:nvPr>
            <p:extLst>
              <p:ext uri="{D42A27DB-BD31-4B8C-83A1-F6EECF244321}">
                <p14:modId xmlns:p14="http://schemas.microsoft.com/office/powerpoint/2010/main" val="2611116209"/>
              </p:ext>
            </p:extLst>
          </p:nvPr>
        </p:nvGraphicFramePr>
        <p:xfrm>
          <a:off x="560388" y="775880"/>
          <a:ext cx="8713788" cy="852920"/>
        </p:xfrm>
        <a:graphic>
          <a:graphicData uri="http://schemas.openxmlformats.org/drawingml/2006/table">
            <a:tbl>
              <a:tblPr/>
              <a:tblGrid>
                <a:gridCol w="1725982">
                  <a:extLst>
                    <a:ext uri="{9D8B030D-6E8A-4147-A177-3AD203B41FA5}">
                      <a16:colId xmlns:a16="http://schemas.microsoft.com/office/drawing/2014/main" val="20000"/>
                    </a:ext>
                  </a:extLst>
                </a:gridCol>
                <a:gridCol w="998258">
                  <a:extLst>
                    <a:ext uri="{9D8B030D-6E8A-4147-A177-3AD203B41FA5}">
                      <a16:colId xmlns:a16="http://schemas.microsoft.com/office/drawing/2014/main" val="20001"/>
                    </a:ext>
                  </a:extLst>
                </a:gridCol>
                <a:gridCol w="998258">
                  <a:extLst>
                    <a:ext uri="{9D8B030D-6E8A-4147-A177-3AD203B41FA5}">
                      <a16:colId xmlns:a16="http://schemas.microsoft.com/office/drawing/2014/main" val="20002"/>
                    </a:ext>
                  </a:extLst>
                </a:gridCol>
                <a:gridCol w="998258">
                  <a:extLst>
                    <a:ext uri="{9D8B030D-6E8A-4147-A177-3AD203B41FA5}">
                      <a16:colId xmlns:a16="http://schemas.microsoft.com/office/drawing/2014/main" val="20003"/>
                    </a:ext>
                  </a:extLst>
                </a:gridCol>
                <a:gridCol w="998258">
                  <a:extLst>
                    <a:ext uri="{9D8B030D-6E8A-4147-A177-3AD203B41FA5}">
                      <a16:colId xmlns:a16="http://schemas.microsoft.com/office/drawing/2014/main" val="20004"/>
                    </a:ext>
                  </a:extLst>
                </a:gridCol>
                <a:gridCol w="998258">
                  <a:extLst>
                    <a:ext uri="{9D8B030D-6E8A-4147-A177-3AD203B41FA5}">
                      <a16:colId xmlns:a16="http://schemas.microsoft.com/office/drawing/2014/main" val="20005"/>
                    </a:ext>
                  </a:extLst>
                </a:gridCol>
                <a:gridCol w="998258">
                  <a:extLst>
                    <a:ext uri="{9D8B030D-6E8A-4147-A177-3AD203B41FA5}">
                      <a16:colId xmlns:a16="http://schemas.microsoft.com/office/drawing/2014/main" val="20006"/>
                    </a:ext>
                  </a:extLst>
                </a:gridCol>
                <a:gridCol w="998258">
                  <a:extLst>
                    <a:ext uri="{9D8B030D-6E8A-4147-A177-3AD203B41FA5}">
                      <a16:colId xmlns:a16="http://schemas.microsoft.com/office/drawing/2014/main" val="20007"/>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endParaRPr kumimoji="1" lang="ja-JP" altLang="en-US" sz="8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2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a:ln>
                            <a:noFill/>
                          </a:ln>
                          <a:solidFill>
                            <a:schemeClr val="tx1"/>
                          </a:solidFill>
                          <a:effectLst/>
                          <a:latin typeface="ＭＳ Ｐゴシック" pitchFamily="50" charset="-128"/>
                          <a:ea typeface="ＭＳ Ｐゴシック" pitchFamily="50" charset="-128"/>
                        </a:rPr>
                        <a:t>標準化提案</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○○○○○○に</a:t>
                      </a: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関する研究開発</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11" name="Text Box 1123"/>
          <p:cNvSpPr txBox="1">
            <a:spLocks noChangeArrowheads="1"/>
          </p:cNvSpPr>
          <p:nvPr/>
        </p:nvSpPr>
        <p:spPr bwMode="auto">
          <a:xfrm>
            <a:off x="6321424" y="1598761"/>
            <a:ext cx="32400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3" name="テキスト ボックス 18"/>
          <p:cNvSpPr txBox="1">
            <a:spLocks noChangeArrowheads="1"/>
          </p:cNvSpPr>
          <p:nvPr/>
        </p:nvSpPr>
        <p:spPr bwMode="auto">
          <a:xfrm>
            <a:off x="-2729" y="4499828"/>
            <a:ext cx="8589963" cy="369332"/>
          </a:xfrm>
          <a:prstGeom prst="rect">
            <a:avLst/>
          </a:prstGeom>
          <a:noFill/>
          <a:ln w="9525">
            <a:noFill/>
            <a:miter lim="800000"/>
            <a:headEnd/>
            <a:tailEnd/>
          </a:ln>
        </p:spPr>
        <p:txBody>
          <a:bodyPr>
            <a:spAutoFit/>
          </a:bodyPr>
          <a:lstStyle/>
          <a:p>
            <a:pPr>
              <a:defRPr/>
            </a:pPr>
            <a:r>
              <a:rPr lang="ja-JP" altLang="en-US" b="1" dirty="0">
                <a:latin typeface="Calibri" pitchFamily="34" charset="0"/>
              </a:rPr>
              <a:t>　</a:t>
            </a:r>
            <a:r>
              <a:rPr lang="ja-JP" altLang="en-US" sz="1100" b="1" dirty="0">
                <a:latin typeface="Calibri" pitchFamily="34" charset="0"/>
                <a:ea typeface="ＭＳ Ｐゴシック" pitchFamily="50" charset="-128"/>
              </a:rPr>
              <a:t>５．</a:t>
            </a:r>
            <a:r>
              <a:rPr lang="ja-JP" altLang="en-US" sz="1100" b="1" dirty="0"/>
              <a:t>研究開発成果の展開・普及等に向けた計画・展望</a:t>
            </a:r>
            <a:endParaRPr lang="en-US" altLang="ja-JP" sz="1100" b="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 name="角丸四角形 1004"/>
          <p:cNvSpPr/>
          <p:nvPr/>
        </p:nvSpPr>
        <p:spPr bwMode="auto">
          <a:xfrm>
            <a:off x="2806700" y="5707162"/>
            <a:ext cx="1949227" cy="604614"/>
          </a:xfrm>
          <a:prstGeom prst="roundRect">
            <a:avLst>
              <a:gd name="adj" fmla="val 6376"/>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が光ファイバ数</a:t>
            </a:r>
            <a:r>
              <a:rPr lang="ja-JP" altLang="ja-JP" sz="1000" dirty="0">
                <a:solidFill>
                  <a:schemeClr val="tx1"/>
                </a:solidFill>
                <a:latin typeface="Times New Roman" pitchFamily="18" charset="0"/>
              </a:rPr>
              <a:t>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に超加法的に比例して増加</a:t>
            </a:r>
            <a:endParaRPr lang="ja-JP" altLang="en-US" dirty="0">
              <a:solidFill>
                <a:srgbClr val="FFFFFF"/>
              </a:solidFill>
            </a:endParaRPr>
          </a:p>
        </p:txBody>
      </p:sp>
      <p:grpSp>
        <p:nvGrpSpPr>
          <p:cNvPr id="32" name="グループ化 1022"/>
          <p:cNvGrpSpPr>
            <a:grpSpLocks/>
          </p:cNvGrpSpPr>
          <p:nvPr/>
        </p:nvGrpSpPr>
        <p:grpSpPr bwMode="auto">
          <a:xfrm>
            <a:off x="344488" y="2574529"/>
            <a:ext cx="4476750" cy="2124521"/>
            <a:chOff x="200472" y="3861854"/>
            <a:chExt cx="4680857" cy="2735498"/>
          </a:xfrm>
          <a:solidFill>
            <a:srgbClr val="FFFF66"/>
          </a:solidFill>
        </p:grpSpPr>
        <p:sp>
          <p:nvSpPr>
            <p:cNvPr id="33" name="角丸四角形 32"/>
            <p:cNvSpPr/>
            <p:nvPr/>
          </p:nvSpPr>
          <p:spPr>
            <a:xfrm>
              <a:off x="200472" y="3861854"/>
              <a:ext cx="4680857" cy="2735498"/>
            </a:xfrm>
            <a:prstGeom prst="roundRect">
              <a:avLst>
                <a:gd name="adj" fmla="val 254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5" name="Text Box 13"/>
            <p:cNvSpPr txBox="1">
              <a:spLocks noChangeAspect="1" noChangeArrowheads="1"/>
            </p:cNvSpPr>
            <p:nvPr/>
          </p:nvSpPr>
          <p:spPr bwMode="auto">
            <a:xfrm>
              <a:off x="1424435" y="5379740"/>
              <a:ext cx="360362" cy="3340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053" name="Rectangle 6"/>
          <p:cNvSpPr>
            <a:spLocks noChangeArrowheads="1"/>
          </p:cNvSpPr>
          <p:nvPr/>
        </p:nvSpPr>
        <p:spPr bwMode="auto">
          <a:xfrm>
            <a:off x="0" y="-11831"/>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平成</a:t>
            </a:r>
            <a:r>
              <a:rPr lang="en-US" altLang="ja-JP" sz="2000" b="1" dirty="0">
                <a:latin typeface="ＭＳ Ｐゴシック" charset="-128"/>
              </a:rPr>
              <a:t>29</a:t>
            </a:r>
            <a:r>
              <a:rPr lang="ja-JP" altLang="en-US" sz="2000" b="1">
                <a:latin typeface="ＭＳ Ｐゴシック" charset="-128"/>
              </a:rPr>
              <a:t>年度研究開発成果</a:t>
            </a:r>
            <a:r>
              <a:rPr lang="ja-JP" altLang="en-US" sz="2000" b="1" dirty="0">
                <a:latin typeface="ＭＳ Ｐゴシック" charset="-128"/>
              </a:rPr>
              <a:t>概要図　</a:t>
            </a:r>
            <a:r>
              <a:rPr lang="ja-JP" altLang="en-US" sz="1400" b="1" dirty="0">
                <a:latin typeface="ＭＳ Ｐゴシック" charset="-128"/>
              </a:rPr>
              <a:t>（目標・成果と今後の研究計画）</a:t>
            </a:r>
            <a:endParaRPr lang="en-US" altLang="ja-JP" sz="1400" b="1" dirty="0">
              <a:latin typeface="ＭＳ Ｐゴシック" charset="-128"/>
            </a:endParaRPr>
          </a:p>
        </p:txBody>
      </p:sp>
      <p:sp>
        <p:nvSpPr>
          <p:cNvPr id="2054" name="テキスト ボックス 288"/>
          <p:cNvSpPr txBox="1">
            <a:spLocks noChangeArrowheads="1"/>
          </p:cNvSpPr>
          <p:nvPr/>
        </p:nvSpPr>
        <p:spPr bwMode="auto">
          <a:xfrm>
            <a:off x="0" y="1798911"/>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t>２．研究開発の目標</a:t>
            </a:r>
          </a:p>
        </p:txBody>
      </p:sp>
      <p:sp>
        <p:nvSpPr>
          <p:cNvPr id="2055" name="テキスト ボックス 275"/>
          <p:cNvSpPr txBox="1">
            <a:spLocks noChangeArrowheads="1"/>
          </p:cNvSpPr>
          <p:nvPr/>
        </p:nvSpPr>
        <p:spPr bwMode="auto">
          <a:xfrm>
            <a:off x="0" y="2304554"/>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t>３．研究開発の成果</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2060" name="グループ化 1022"/>
          <p:cNvGrpSpPr>
            <a:grpSpLocks/>
          </p:cNvGrpSpPr>
          <p:nvPr/>
        </p:nvGrpSpPr>
        <p:grpSpPr bwMode="auto">
          <a:xfrm>
            <a:off x="344488" y="4877544"/>
            <a:ext cx="4476750" cy="1909737"/>
            <a:chOff x="200472" y="3861854"/>
            <a:chExt cx="4680857" cy="2735498"/>
          </a:xfrm>
        </p:grpSpPr>
        <p:sp>
          <p:nvSpPr>
            <p:cNvPr id="1944" name="角丸四角形 1943"/>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7"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061" name="テキスト ボックス 288"/>
          <p:cNvSpPr txBox="1">
            <a:spLocks noChangeArrowheads="1"/>
          </p:cNvSpPr>
          <p:nvPr/>
        </p:nvSpPr>
        <p:spPr bwMode="auto">
          <a:xfrm>
            <a:off x="0" y="404664"/>
            <a:ext cx="4881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t>１．研究課題・受託者・研究開発期間・研究開発予算</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3</a:t>
            </a:fld>
            <a:endParaRPr lang="en-US" altLang="ja-JP" sz="1400">
              <a:latin typeface="HG丸ｺﾞｼｯｸM-PRO" pitchFamily="50" charset="-128"/>
              <a:ea typeface="HG丸ｺﾞｼｯｸM-PRO" pitchFamily="50" charset="-128"/>
            </a:endParaRPr>
          </a:p>
        </p:txBody>
      </p:sp>
      <p:sp>
        <p:nvSpPr>
          <p:cNvPr id="25" name="角丸四角形 24"/>
          <p:cNvSpPr/>
          <p:nvPr/>
        </p:nvSpPr>
        <p:spPr bwMode="auto">
          <a:xfrm>
            <a:off x="5097463" y="4877544"/>
            <a:ext cx="4476750" cy="1921595"/>
          </a:xfrm>
          <a:prstGeom prst="roundRect">
            <a:avLst>
              <a:gd name="adj" fmla="val 2544"/>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latin typeface="ＭＳ Ｐゴシック" pitchFamily="50" charset="-128"/>
              </a:rPr>
              <a:t>研究開発成果：世界最高効率○○○○デバイスの実現</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量子通信や量子コンピュータでは単一光子光源や偏光もつれ光子対を高効率で発生させる技術が重要。光導波路を用いた高非線形性をもつ光子対発生デバイスが必要。従来デバイスは効率が低く実現性が乏しい。</a:t>
            </a:r>
          </a:p>
          <a:p>
            <a:pPr marL="266700" indent="-88900">
              <a:defRPr/>
            </a:pPr>
            <a:r>
              <a:rPr lang="ja-JP" altLang="en-US" sz="900" dirty="0">
                <a:solidFill>
                  <a:schemeClr val="tx1"/>
                </a:solidFill>
                <a:latin typeface="ＭＳ Ｐゴシック" pitchFamily="50" charset="-128"/>
              </a:rPr>
              <a:t>●本研究開発では、高効率分極反転波長変換デバイスを強閉じこめ導波路で実現し、直交偏光をもつ光子対発生に成功。</a:t>
            </a:r>
            <a:r>
              <a:rPr lang="ja-JP" altLang="en-US" sz="900" u="sng" dirty="0">
                <a:solidFill>
                  <a:srgbClr val="FF0000"/>
                </a:solidFill>
                <a:latin typeface="ＭＳ Ｐゴシック" pitchFamily="50" charset="-128"/>
              </a:rPr>
              <a:t>世界最高効率</a:t>
            </a:r>
            <a:r>
              <a:rPr lang="ja-JP" altLang="en-US" sz="900" dirty="0">
                <a:solidFill>
                  <a:srgbClr val="FF0000"/>
                </a:solidFill>
                <a:latin typeface="ＭＳ Ｐゴシック" pitchFamily="50" charset="-128"/>
              </a:rPr>
              <a:t>を得た</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a:defRPr/>
            </a:pPr>
            <a:r>
              <a:rPr lang="ja-JP" altLang="en-US" sz="1200" b="1" dirty="0">
                <a:solidFill>
                  <a:schemeClr val="tx1"/>
                </a:solidFill>
                <a:latin typeface="ＭＳ Ｐゴシック" pitchFamily="50" charset="-128"/>
              </a:rPr>
              <a:t>研究開発成果：超高速</a:t>
            </a:r>
            <a:r>
              <a:rPr lang="en-US" altLang="ja-JP" sz="1200" b="1" dirty="0">
                <a:solidFill>
                  <a:schemeClr val="tx1"/>
                </a:solidFill>
                <a:latin typeface="ＭＳ Ｐゴシック" pitchFamily="50" charset="-128"/>
              </a:rPr>
              <a:t>640Gbps</a:t>
            </a:r>
            <a:r>
              <a:rPr lang="ja-JP" altLang="en-US" sz="1200" b="1" dirty="0">
                <a:solidFill>
                  <a:schemeClr val="tx1"/>
                </a:solidFill>
                <a:latin typeface="ＭＳ Ｐゴシック" pitchFamily="50" charset="-128"/>
              </a:rPr>
              <a:t>の○○○○に成功</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クロック再生は、大容量・高速通信においてデータパケットをスイッチングするのに不可欠な技術。しかしクロック再生に必要なデータパケットと局発光との比較器は、高速応答が困難であったため</a:t>
            </a:r>
            <a:r>
              <a:rPr lang="en-US" altLang="ja-JP" sz="900" dirty="0">
                <a:solidFill>
                  <a:schemeClr val="tx1"/>
                </a:solidFill>
                <a:latin typeface="ＭＳ Ｐゴシック" pitchFamily="50" charset="-128"/>
              </a:rPr>
              <a:t>640Gbps</a:t>
            </a:r>
            <a:r>
              <a:rPr lang="ja-JP" altLang="en-US" sz="900" dirty="0" err="1">
                <a:solidFill>
                  <a:schemeClr val="tx1"/>
                </a:solidFill>
                <a:latin typeface="ＭＳ Ｐゴシック" pitchFamily="50" charset="-128"/>
              </a:rPr>
              <a:t>のような</a:t>
            </a:r>
            <a:r>
              <a:rPr lang="ja-JP" altLang="en-US" sz="900" dirty="0">
                <a:solidFill>
                  <a:schemeClr val="tx1"/>
                </a:solidFill>
                <a:latin typeface="ＭＳ Ｐゴシック" pitchFamily="50" charset="-128"/>
              </a:rPr>
              <a:t>超高速通信では信号の歪みが生じていた。</a:t>
            </a:r>
          </a:p>
          <a:p>
            <a:pPr marL="266700" indent="-88900">
              <a:defRPr/>
            </a:pPr>
            <a:r>
              <a:rPr lang="ja-JP" altLang="en-US" sz="900" dirty="0">
                <a:solidFill>
                  <a:schemeClr val="tx1"/>
                </a:solidFill>
                <a:latin typeface="ＭＳ Ｐゴシック" pitchFamily="50" charset="-128"/>
              </a:rPr>
              <a:t>●本研究開発では、</a:t>
            </a:r>
            <a:r>
              <a:rPr lang="en-US" altLang="ja-JP" sz="900" dirty="0">
                <a:solidFill>
                  <a:schemeClr val="tx1"/>
                </a:solidFill>
                <a:latin typeface="ＭＳ Ｐゴシック" pitchFamily="50" charset="-128"/>
              </a:rPr>
              <a:t> </a:t>
            </a:r>
            <a:r>
              <a:rPr lang="en-US" altLang="ja-JP" sz="900" b="1" dirty="0">
                <a:solidFill>
                  <a:schemeClr val="tx1"/>
                </a:solidFill>
                <a:latin typeface="ＭＳ Ｐゴシック" pitchFamily="50" charset="-128"/>
              </a:rPr>
              <a:t>640Gbps</a:t>
            </a:r>
            <a:r>
              <a:rPr lang="en-US" altLang="ja-JP" sz="900" dirty="0">
                <a:solidFill>
                  <a:schemeClr val="tx1"/>
                </a:solidFill>
                <a:latin typeface="ＭＳ Ｐゴシック" pitchFamily="50" charset="-128"/>
              </a:rPr>
              <a:t> </a:t>
            </a:r>
            <a:r>
              <a:rPr lang="ja-JP" altLang="en-US" sz="900" dirty="0">
                <a:solidFill>
                  <a:schemeClr val="tx1"/>
                </a:solidFill>
                <a:latin typeface="ＭＳ Ｐゴシック" pitchFamily="50" charset="-128"/>
              </a:rPr>
              <a:t>の高速光通信の比較器として導波路非線形光学モジュールを適用。</a:t>
            </a:r>
            <a:r>
              <a:rPr lang="en-US" altLang="ja-JP" sz="900" dirty="0">
                <a:solidFill>
                  <a:srgbClr val="FF0000"/>
                </a:solidFill>
                <a:latin typeface="ＭＳ Ｐゴシック" pitchFamily="50" charset="-128"/>
              </a:rPr>
              <a:t>50km</a:t>
            </a:r>
            <a:r>
              <a:rPr lang="ja-JP" altLang="en-US" sz="900" dirty="0">
                <a:solidFill>
                  <a:srgbClr val="FF0000"/>
                </a:solidFill>
                <a:latin typeface="ＭＳ Ｐゴシック" pitchFamily="50" charset="-128"/>
              </a:rPr>
              <a:t>ファイバ伝送後の</a:t>
            </a:r>
            <a:r>
              <a:rPr lang="en-US" altLang="ja-JP" sz="900" b="1" dirty="0">
                <a:solidFill>
                  <a:srgbClr val="FF0000"/>
                </a:solidFill>
                <a:latin typeface="ＭＳ Ｐゴシック" pitchFamily="50" charset="-128"/>
              </a:rPr>
              <a:t>640Gbps</a:t>
            </a:r>
            <a:r>
              <a:rPr lang="ja-JP" altLang="en-US" sz="900" dirty="0">
                <a:solidFill>
                  <a:srgbClr val="FF0000"/>
                </a:solidFill>
                <a:latin typeface="ＭＳ Ｐゴシック" pitchFamily="50" charset="-128"/>
              </a:rPr>
              <a:t>クロック再生に成功</a:t>
            </a:r>
            <a:r>
              <a:rPr lang="ja-JP" altLang="en-US" sz="900" dirty="0">
                <a:solidFill>
                  <a:schemeClr val="tx1"/>
                </a:solidFill>
                <a:latin typeface="ＭＳ Ｐゴシック" pitchFamily="50" charset="-128"/>
              </a:rPr>
              <a:t>。</a:t>
            </a:r>
            <a:endParaRPr lang="ja-JP" altLang="en-US" dirty="0">
              <a:solidFill>
                <a:srgbClr val="FFFFFF"/>
              </a:solidFill>
            </a:endParaRPr>
          </a:p>
        </p:txBody>
      </p:sp>
      <p:sp>
        <p:nvSpPr>
          <p:cNvPr id="29" name="角丸四角形 28"/>
          <p:cNvSpPr/>
          <p:nvPr/>
        </p:nvSpPr>
        <p:spPr bwMode="auto">
          <a:xfrm>
            <a:off x="5097463" y="2583136"/>
            <a:ext cx="4476750" cy="2127846"/>
          </a:xfrm>
          <a:prstGeom prst="roundRect">
            <a:avLst>
              <a:gd name="adj" fmla="val 2544"/>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defRPr/>
            </a:pPr>
            <a:r>
              <a:rPr lang="ja-JP" altLang="en-US" sz="1200" b="1" dirty="0">
                <a:solidFill>
                  <a:schemeClr val="tx1"/>
                </a:solidFill>
                <a:latin typeface="ＭＳ Ｐゴシック" pitchFamily="50" charset="-128"/>
              </a:rPr>
              <a:t>研究開発成果：Ａ</a:t>
            </a:r>
            <a:r>
              <a:rPr lang="en-US" altLang="ja-JP" sz="1200" b="1" dirty="0">
                <a:solidFill>
                  <a:schemeClr val="tx1"/>
                </a:solidFill>
                <a:latin typeface="ＭＳ Ｐゴシック" pitchFamily="50" charset="-128"/>
              </a:rPr>
              <a:t> </a:t>
            </a:r>
            <a:r>
              <a:rPr lang="ja-JP" altLang="en-US" sz="1200" b="1" dirty="0">
                <a:solidFill>
                  <a:schemeClr val="tx1"/>
                </a:solidFill>
                <a:latin typeface="ＭＳ Ｐゴシック" pitchFamily="50" charset="-128"/>
              </a:rPr>
              <a:t>○○○○○○セキュリティ技術</a:t>
            </a:r>
          </a:p>
          <a:p>
            <a:pPr marL="177800">
              <a:defRPr/>
            </a:pPr>
            <a:r>
              <a:rPr lang="ja-JP" altLang="en-US" sz="900" dirty="0">
                <a:solidFill>
                  <a:schemeClr val="tx1"/>
                </a:solidFill>
                <a:latin typeface="ＭＳ Ｐゴシック" pitchFamily="50" charset="-128"/>
              </a:rPr>
              <a:t>量子暗号技術を活用するためには、実使用環境下でのフルシステム連続動作を実現することが不可欠。</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●本研究開発では、装置の要素技術として、環境温度に依存しない光子変調技術、</a:t>
            </a:r>
            <a:r>
              <a:rPr lang="ja-JP" altLang="en-US" sz="900" u="sng" dirty="0">
                <a:solidFill>
                  <a:srgbClr val="FF0000"/>
                </a:solidFill>
                <a:latin typeface="ＭＳ Ｐゴシック" pitchFamily="50" charset="-128"/>
              </a:rPr>
              <a:t>世界 最速・最高感度</a:t>
            </a:r>
            <a:r>
              <a:rPr lang="ja-JP" altLang="en-US" sz="900" dirty="0">
                <a:solidFill>
                  <a:schemeClr val="tx1"/>
                </a:solidFill>
                <a:latin typeface="ＭＳ Ｐゴシック" pitchFamily="50" charset="-128"/>
              </a:rPr>
              <a:t>の光子検出器を</a:t>
            </a:r>
            <a:r>
              <a:rPr lang="ja-JP" altLang="en-US" sz="900" u="sng" dirty="0">
                <a:solidFill>
                  <a:srgbClr val="FF0000"/>
                </a:solidFill>
                <a:latin typeface="ＭＳ Ｐゴシック" pitchFamily="50" charset="-128"/>
              </a:rPr>
              <a:t>世界で初めて開発し、装置化</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marL="177800">
              <a:defRPr/>
            </a:pPr>
            <a:r>
              <a:rPr lang="ja-JP" altLang="en-US" sz="900" dirty="0">
                <a:solidFill>
                  <a:schemeClr val="tx1"/>
                </a:solidFill>
                <a:latin typeface="Arial" charset="0"/>
              </a:rPr>
              <a:t>●商用光ファイバーを用いて、</a:t>
            </a:r>
            <a:r>
              <a:rPr lang="en-US" altLang="ja-JP" sz="900" dirty="0">
                <a:solidFill>
                  <a:schemeClr val="tx1"/>
                </a:solidFill>
                <a:latin typeface="Arial" charset="0"/>
              </a:rPr>
              <a:t>14</a:t>
            </a:r>
            <a:r>
              <a:rPr lang="ja-JP" altLang="en-US" sz="900" dirty="0">
                <a:solidFill>
                  <a:schemeClr val="tx1"/>
                </a:solidFill>
                <a:latin typeface="Arial" charset="0"/>
              </a:rPr>
              <a:t>日間連続して</a:t>
            </a:r>
            <a:r>
              <a:rPr lang="ja-JP" altLang="en-US" sz="900" u="sng" dirty="0">
                <a:solidFill>
                  <a:srgbClr val="FF0000"/>
                </a:solidFill>
                <a:latin typeface="Arial" charset="0"/>
              </a:rPr>
              <a:t>世界最速の量子暗号鍵生成に成功</a:t>
            </a:r>
            <a:r>
              <a:rPr lang="ja-JP" altLang="en-US" sz="900" dirty="0">
                <a:solidFill>
                  <a:schemeClr val="tx1"/>
                </a:solidFill>
                <a:latin typeface="Arial" charset="0"/>
              </a:rPr>
              <a:t> 。</a:t>
            </a:r>
            <a:endParaRPr lang="en-US" altLang="ja-JP" sz="900" dirty="0">
              <a:solidFill>
                <a:schemeClr val="tx1"/>
              </a:solidFill>
              <a:latin typeface="Arial" charset="0"/>
            </a:endParaRPr>
          </a:p>
          <a:p>
            <a:pPr>
              <a:defRPr/>
            </a:pPr>
            <a:r>
              <a:rPr lang="ja-JP" altLang="en-US" sz="1200" b="1" dirty="0">
                <a:solidFill>
                  <a:schemeClr val="tx1"/>
                </a:solidFill>
                <a:latin typeface="Arial" charset="0"/>
              </a:rPr>
              <a:t>研究開発成果：Ｂ</a:t>
            </a:r>
            <a:r>
              <a:rPr lang="en-US" altLang="ja-JP" sz="1200" b="1" dirty="0">
                <a:solidFill>
                  <a:schemeClr val="tx1"/>
                </a:solidFill>
                <a:latin typeface="Arial" charset="0"/>
              </a:rPr>
              <a:t> </a:t>
            </a:r>
            <a:r>
              <a:rPr lang="ja-JP" altLang="en-US" sz="1200" b="1" dirty="0">
                <a:solidFill>
                  <a:schemeClr val="tx1"/>
                </a:solidFill>
                <a:latin typeface="Arial" charset="0"/>
              </a:rPr>
              <a:t>○○○○○○ネットワーク技術</a:t>
            </a:r>
            <a:endParaRPr lang="en-US" altLang="ja-JP" sz="1200" b="1" dirty="0">
              <a:solidFill>
                <a:schemeClr val="tx1"/>
              </a:solidFill>
              <a:latin typeface="Arial" charset="0"/>
            </a:endParaRPr>
          </a:p>
          <a:p>
            <a:pPr indent="177800">
              <a:defRPr/>
            </a:pPr>
            <a:r>
              <a:rPr lang="ja-JP" altLang="en-US" sz="900" dirty="0">
                <a:solidFill>
                  <a:schemeClr val="tx1"/>
                </a:solidFill>
                <a:latin typeface="ＭＳ Ｐゴシック" pitchFamily="50" charset="-128"/>
              </a:rPr>
              <a:t>従来比１００倍以上の高速量子鍵配送が課題。</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●本研究開発では、装置の基本構成要素として</a:t>
            </a:r>
            <a:r>
              <a:rPr lang="ja-JP" altLang="en-US" sz="900" dirty="0">
                <a:solidFill>
                  <a:srgbClr val="FF0000"/>
                </a:solidFill>
                <a:latin typeface="ＭＳ Ｐゴシック" pitchFamily="50" charset="-128"/>
              </a:rPr>
              <a:t>平面光回路による光子変復調サブシステムを</a:t>
            </a:r>
            <a:r>
              <a:rPr lang="ja-JP" altLang="en-US" sz="900" u="sng" dirty="0">
                <a:solidFill>
                  <a:srgbClr val="FF0000"/>
                </a:solidFill>
                <a:latin typeface="ＭＳ Ｐゴシック" pitchFamily="50" charset="-128"/>
              </a:rPr>
              <a:t>世界で初めて開発</a:t>
            </a:r>
            <a:r>
              <a:rPr lang="ja-JP" altLang="en-US" sz="900" dirty="0">
                <a:solidFill>
                  <a:schemeClr val="tx1"/>
                </a:solidFill>
                <a:latin typeface="ＭＳ Ｐゴシック" pitchFamily="50" charset="-128"/>
              </a:rPr>
              <a:t>さらに、</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●これと</a:t>
            </a:r>
            <a:r>
              <a:rPr lang="en-US" altLang="ja-JP" sz="900" dirty="0">
                <a:solidFill>
                  <a:schemeClr val="tx1"/>
                </a:solidFill>
                <a:latin typeface="ＭＳ Ｐゴシック" pitchFamily="50" charset="-128"/>
              </a:rPr>
              <a:t>NICT</a:t>
            </a:r>
            <a:r>
              <a:rPr lang="ja-JP" altLang="en-US" sz="900" dirty="0">
                <a:solidFill>
                  <a:schemeClr val="tx1"/>
                </a:solidFill>
                <a:latin typeface="ＭＳ Ｐゴシック" pitchFamily="50" charset="-128"/>
              </a:rPr>
              <a:t>による超伝導光子検出器を用いたフィールド量子鍵配送により、</a:t>
            </a:r>
            <a:r>
              <a:rPr lang="ja-JP" altLang="en-US" sz="900" u="sng" dirty="0">
                <a:solidFill>
                  <a:srgbClr val="FF0000"/>
                </a:solidFill>
                <a:latin typeface="ＭＳ Ｐゴシック" pitchFamily="50" charset="-128"/>
              </a:rPr>
              <a:t>世界最高性能を実証。</a:t>
            </a:r>
            <a:endParaRPr lang="en-US" altLang="ja-JP" sz="900" dirty="0">
              <a:solidFill>
                <a:schemeClr val="tx1"/>
              </a:solidFill>
              <a:latin typeface="ＭＳ Ｐゴシック" pitchFamily="50" charset="-128"/>
            </a:endParaRPr>
          </a:p>
          <a:p>
            <a:pPr indent="177800">
              <a:defRPr/>
            </a:pPr>
            <a:r>
              <a:rPr lang="ja-JP" altLang="en-US" sz="900" dirty="0">
                <a:solidFill>
                  <a:schemeClr val="tx1"/>
                </a:solidFill>
                <a:latin typeface="ＭＳ Ｐゴシック" pitchFamily="50" charset="-128"/>
              </a:rPr>
              <a:t>●今後、世界に先駆け大容量リアルタイム鍵生成システムの開発。</a:t>
            </a:r>
            <a:endParaRPr lang="ja-JP" altLang="en-US" dirty="0">
              <a:solidFill>
                <a:srgbClr val="FFFFFF"/>
              </a:solidFill>
            </a:endParaRPr>
          </a:p>
        </p:txBody>
      </p:sp>
      <p:sp>
        <p:nvSpPr>
          <p:cNvPr id="26" name="テキスト ボックス 6"/>
          <p:cNvSpPr txBox="1">
            <a:spLocks noChangeArrowheads="1"/>
          </p:cNvSpPr>
          <p:nvPr/>
        </p:nvSpPr>
        <p:spPr bwMode="auto">
          <a:xfrm>
            <a:off x="200025" y="620688"/>
            <a:ext cx="5113015"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課題名　　　：</a:t>
            </a:r>
            <a:r>
              <a:rPr lang="ja-JP" altLang="en-US" sz="1100" dirty="0">
                <a:solidFill>
                  <a:srgbClr val="FF0000"/>
                </a:solidFill>
              </a:rPr>
              <a:t>○○○○に関する研究開発</a:t>
            </a:r>
            <a:endParaRPr lang="en-US" altLang="ja-JP" sz="1100" dirty="0">
              <a:solidFill>
                <a:srgbClr val="FF0000"/>
              </a:solidFill>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個別課題名　：</a:t>
            </a:r>
            <a:r>
              <a:rPr lang="ja-JP" altLang="en-US" sz="1100" dirty="0">
                <a:solidFill>
                  <a:srgbClr val="FF0000"/>
                </a:solidFill>
              </a:rPr>
              <a:t>課題</a:t>
            </a:r>
            <a:r>
              <a:rPr lang="en-US" altLang="ja-JP" sz="1100" dirty="0">
                <a:solidFill>
                  <a:srgbClr val="FF0000"/>
                </a:solidFill>
              </a:rPr>
              <a:t>A</a:t>
            </a:r>
            <a:r>
              <a:rPr lang="ja-JP" altLang="en-US" sz="1100" dirty="0">
                <a:solidFill>
                  <a:srgbClr val="FF0000"/>
                </a:solidFill>
              </a:rPr>
              <a:t>　□ □ □ □ □ □技術の開発</a:t>
            </a:r>
            <a:endParaRPr lang="en-US" altLang="ja-JP" sz="1100" dirty="0">
              <a:solidFill>
                <a:srgbClr val="FF0000"/>
              </a:solidFill>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r>
              <a:rPr lang="ja-JP" altLang="en-US" sz="1100" dirty="0">
                <a:solidFill>
                  <a:srgbClr val="FF0000"/>
                </a:solidFill>
              </a:rPr>
              <a:t>△△ △△ △△技術による実証</a:t>
            </a:r>
            <a:endParaRPr lang="en-US" altLang="ja-JP" sz="1100" dirty="0">
              <a:solidFill>
                <a:srgbClr val="FF0000"/>
              </a:solidFill>
            </a:endParaRPr>
          </a:p>
          <a:p>
            <a:pPr eaLnBrk="1" hangingPunct="1">
              <a:spcBef>
                <a:spcPct val="0"/>
              </a:spcBef>
              <a:buNone/>
            </a:pPr>
            <a:r>
              <a:rPr lang="en-US" altLang="ja-JP" sz="1100" dirty="0"/>
              <a:t>◆ Acronym</a:t>
            </a:r>
            <a:r>
              <a:rPr lang="ja-JP" altLang="en-US" sz="1100" dirty="0"/>
              <a:t>　　     </a:t>
            </a:r>
            <a:r>
              <a:rPr lang="en-US" altLang="ja-JP" sz="1100" dirty="0"/>
              <a:t>:</a:t>
            </a:r>
            <a:r>
              <a:rPr lang="ja-JP" altLang="en-US" sz="1100" dirty="0"/>
              <a:t>　</a:t>
            </a:r>
            <a:r>
              <a:rPr lang="en-US" altLang="ja-JP" sz="1100" dirty="0">
                <a:solidFill>
                  <a:srgbClr val="FF0000"/>
                </a:solidFill>
              </a:rPr>
              <a:t>ABCDE</a:t>
            </a:r>
            <a:r>
              <a:rPr lang="en-US" altLang="ja-JP" sz="1100" dirty="0"/>
              <a:t> </a:t>
            </a:r>
          </a:p>
          <a:p>
            <a:pPr eaLnBrk="1" hangingPunct="1">
              <a:spcBef>
                <a:spcPct val="0"/>
              </a:spcBef>
              <a:buFontTx/>
              <a:buNone/>
            </a:pPr>
            <a:r>
              <a:rPr lang="ja-JP" altLang="en-US" sz="1100" dirty="0"/>
              <a:t>◆受託者</a:t>
            </a:r>
            <a:r>
              <a:rPr lang="ja-JP" altLang="en-US" sz="1100" dirty="0">
                <a:latin typeface="ＭＳ ゴシック" panose="020B0609070205080204" pitchFamily="49" charset="-128"/>
                <a:ea typeface="ＭＳ ゴシック" panose="020B0609070205080204" pitchFamily="49" charset="-128"/>
              </a:rPr>
              <a:t>　　　：</a:t>
            </a:r>
            <a:r>
              <a:rPr lang="ja-JP" altLang="en-US" sz="1100" dirty="0"/>
              <a:t> </a:t>
            </a:r>
            <a:r>
              <a:rPr lang="ja-JP" altLang="en-US" sz="1100" dirty="0">
                <a:solidFill>
                  <a:srgbClr val="FF0000"/>
                </a:solidFill>
              </a:rPr>
              <a:t>□ □ □ □株式会社、 学校法人○○○○ 大学</a:t>
            </a:r>
            <a:endParaRPr lang="en-US" altLang="ja-JP" sz="1100" dirty="0">
              <a:solidFill>
                <a:srgbClr val="FF0000"/>
              </a:solidFill>
              <a:latin typeface="+mn-ea"/>
              <a:ea typeface="+mn-ea"/>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a:t>
            </a:r>
            <a:r>
              <a:rPr lang="ja-JP" altLang="en-US" sz="1100" dirty="0">
                <a:solidFill>
                  <a:srgbClr val="FF0000"/>
                </a:solidFill>
                <a:latin typeface="ＭＳ ゴシック" panose="020B0609070205080204" pitchFamily="49" charset="-128"/>
                <a:ea typeface="ＭＳ ゴシック" panose="020B0609070205080204" pitchFamily="49" charset="-128"/>
              </a:rPr>
              <a:t>平成〇〇年～平成２９年（〇年間）</a:t>
            </a:r>
            <a:endParaRPr lang="en-US" altLang="ja-JP" sz="1100"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a:t>
            </a:r>
            <a:r>
              <a:rPr lang="ja-JP" altLang="en-US" sz="1100" dirty="0">
                <a:solidFill>
                  <a:srgbClr val="FF0000"/>
                </a:solidFill>
                <a:latin typeface="ＭＳ ゴシック" panose="020B0609070205080204" pitchFamily="49" charset="-128"/>
                <a:ea typeface="ＭＳ ゴシック" panose="020B0609070205080204" pitchFamily="49" charset="-128"/>
              </a:rPr>
              <a:t>総額</a:t>
            </a:r>
            <a:r>
              <a:rPr lang="en-US" altLang="ja-JP" sz="1100" dirty="0">
                <a:solidFill>
                  <a:srgbClr val="FF0000"/>
                </a:solidFill>
                <a:latin typeface="ＭＳ ゴシック" panose="020B0609070205080204" pitchFamily="49" charset="-128"/>
                <a:ea typeface="ＭＳ ゴシック" panose="020B0609070205080204" pitchFamily="49" charset="-128"/>
              </a:rPr>
              <a:t>999</a:t>
            </a:r>
            <a:r>
              <a:rPr lang="ja-JP" altLang="en-US" sz="1100" dirty="0">
                <a:solidFill>
                  <a:srgbClr val="FF0000"/>
                </a:solidFill>
                <a:latin typeface="ＭＳ ゴシック" panose="020B0609070205080204" pitchFamily="49" charset="-128"/>
                <a:ea typeface="ＭＳ ゴシック" panose="020B0609070205080204" pitchFamily="49" charset="-128"/>
              </a:rPr>
              <a:t>百万円（平成２９年度</a:t>
            </a:r>
            <a:r>
              <a:rPr lang="en-US" altLang="ja-JP" sz="1100" dirty="0">
                <a:solidFill>
                  <a:srgbClr val="FF0000"/>
                </a:solidFill>
                <a:latin typeface="ＭＳ ゴシック" panose="020B0609070205080204" pitchFamily="49" charset="-128"/>
                <a:ea typeface="ＭＳ ゴシック" panose="020B0609070205080204" pitchFamily="49" charset="-128"/>
              </a:rPr>
              <a:t>99</a:t>
            </a:r>
            <a:r>
              <a:rPr lang="ja-JP" altLang="en-US" sz="1100" dirty="0">
                <a:solidFill>
                  <a:srgbClr val="FF0000"/>
                </a:solidFill>
                <a:latin typeface="ＭＳ ゴシック" panose="020B0609070205080204" pitchFamily="49" charset="-128"/>
                <a:ea typeface="ＭＳ ゴシック" panose="020B0609070205080204" pitchFamily="49" charset="-128"/>
              </a:rPr>
              <a:t>百万円）</a:t>
            </a:r>
          </a:p>
        </p:txBody>
      </p:sp>
      <p:sp>
        <p:nvSpPr>
          <p:cNvPr id="3" name="テキスト ボックス 2"/>
          <p:cNvSpPr txBox="1"/>
          <p:nvPr/>
        </p:nvSpPr>
        <p:spPr>
          <a:xfrm>
            <a:off x="8337376" y="81569"/>
            <a:ext cx="1552749" cy="261610"/>
          </a:xfrm>
          <a:prstGeom prst="rect">
            <a:avLst/>
          </a:prstGeom>
          <a:noFill/>
        </p:spPr>
        <p:txBody>
          <a:bodyPr wrap="square" rtlCol="0">
            <a:spAutoFit/>
          </a:bodyPr>
          <a:lstStyle/>
          <a:p>
            <a:r>
              <a:rPr kumimoji="1" lang="ja-JP" altLang="en-US" sz="1100" dirty="0">
                <a:latin typeface="+mn-ea"/>
                <a:ea typeface="+mn-ea"/>
              </a:rPr>
              <a:t>採択番号：</a:t>
            </a:r>
            <a:r>
              <a:rPr lang="ja-JP" altLang="en-US" sz="1100" dirty="0">
                <a:solidFill>
                  <a:srgbClr val="FF0000"/>
                </a:solidFill>
                <a:latin typeface="+mn-ea"/>
                <a:ea typeface="+mn-ea"/>
              </a:rPr>
              <a:t>２３４Ａ０２</a:t>
            </a:r>
            <a:endParaRPr lang="en-US" altLang="ja-JP" sz="1100" dirty="0">
              <a:solidFill>
                <a:srgbClr val="FF0000"/>
              </a:solidFill>
              <a:latin typeface="+mn-ea"/>
              <a:ea typeface="+mn-ea"/>
            </a:endParaRPr>
          </a:p>
        </p:txBody>
      </p:sp>
      <p:sp>
        <p:nvSpPr>
          <p:cNvPr id="30" name="Text Box 1103"/>
          <p:cNvSpPr txBox="1">
            <a:spLocks noChangeArrowheads="1"/>
          </p:cNvSpPr>
          <p:nvPr/>
        </p:nvSpPr>
        <p:spPr bwMode="auto">
          <a:xfrm>
            <a:off x="8990930" y="820515"/>
            <a:ext cx="879475" cy="3762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Arial" charset="0"/>
              </a:rPr>
              <a:t>記入例</a:t>
            </a:r>
          </a:p>
        </p:txBody>
      </p:sp>
      <p:sp>
        <p:nvSpPr>
          <p:cNvPr id="34" name="Text Box 2"/>
          <p:cNvSpPr txBox="1">
            <a:spLocks noChangeArrowheads="1"/>
          </p:cNvSpPr>
          <p:nvPr/>
        </p:nvSpPr>
        <p:spPr bwMode="auto">
          <a:xfrm>
            <a:off x="7473280" y="434752"/>
            <a:ext cx="2400300" cy="342900"/>
          </a:xfrm>
          <a:prstGeom prst="rect">
            <a:avLst/>
          </a:prstGeom>
          <a:solidFill>
            <a:srgbClr val="FFFFFF"/>
          </a:solidFill>
          <a:ln w="19050">
            <a:solidFill>
              <a:srgbClr val="FF0000"/>
            </a:solidFill>
            <a:miter lim="800000"/>
            <a:headEnd/>
            <a:tailEnd/>
          </a:ln>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None/>
            </a:pPr>
            <a:r>
              <a:rPr lang="ja-JP" altLang="en-US" sz="1000" b="1" dirty="0">
                <a:solidFill>
                  <a:srgbClr val="FF0000"/>
                </a:solidFill>
                <a:latin typeface="Century" pitchFamily="18" charset="0"/>
              </a:rPr>
              <a:t>作成要領（最終年度課題用）</a:t>
            </a:r>
            <a:endParaRPr lang="en-US" altLang="ja-JP" sz="1000" b="1" dirty="0">
              <a:solidFill>
                <a:srgbClr val="FF0000"/>
              </a:solidFill>
              <a:latin typeface="Times New Roman" pitchFamily="18" charset="0"/>
            </a:endParaRPr>
          </a:p>
          <a:p>
            <a:pPr algn="just" eaLnBrk="1" hangingPunct="1">
              <a:spcBef>
                <a:spcPct val="0"/>
              </a:spcBef>
              <a:buFontTx/>
              <a:buNone/>
            </a:pPr>
            <a:r>
              <a:rPr lang="ja-JP" altLang="en-US" sz="900" b="1" dirty="0">
                <a:solidFill>
                  <a:srgbClr val="FF0000"/>
                </a:solidFill>
                <a:latin typeface="Century" pitchFamily="18" charset="0"/>
              </a:rPr>
              <a:t>提出時に本ページ以下は削除してください</a:t>
            </a:r>
            <a:endParaRPr lang="ja-JP" altLang="ja-JP" sz="1800" dirty="0">
              <a:latin typeface="Arial" charset="0"/>
            </a:endParaRPr>
          </a:p>
        </p:txBody>
      </p:sp>
      <p:sp>
        <p:nvSpPr>
          <p:cNvPr id="36" name="テキスト ボックス 290"/>
          <p:cNvSpPr txBox="1">
            <a:spLocks noChangeArrowheads="1"/>
          </p:cNvSpPr>
          <p:nvPr/>
        </p:nvSpPr>
        <p:spPr bwMode="auto">
          <a:xfrm>
            <a:off x="128588" y="1912317"/>
            <a:ext cx="958532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a:solidFill>
                  <a:srgbClr val="FF0000"/>
                </a:solidFill>
                <a:latin typeface="ＭＳ Ｐゴシック" charset="-128"/>
              </a:rPr>
              <a:t>・２０ＸＸ</a:t>
            </a:r>
            <a:r>
              <a:rPr lang="ja-JP" altLang="en-US" sz="1100" dirty="0">
                <a:solidFill>
                  <a:srgbClr val="FF0000"/>
                </a:solidFill>
                <a:latin typeface="Arial" charset="0"/>
              </a:rPr>
              <a:t>年までに、都市圏対応型の暗号システムを実現し、安全かつ秘匿性の高い情報通信を実現するとともに、２０ＸＸ</a:t>
            </a:r>
            <a:r>
              <a:rPr lang="ja-JP" altLang="en-US" sz="1100" dirty="0">
                <a:solidFill>
                  <a:srgbClr val="FF0000"/>
                </a:solidFill>
                <a:latin typeface="ＭＳ Ｐゴシック" charset="-128"/>
              </a:rPr>
              <a:t>年までに、従来の光通信では実現不可能な大容量化と高秘匿性を同時に確保する情報通信ネットワークを実現する。</a:t>
            </a:r>
          </a:p>
        </p:txBody>
      </p:sp>
      <p:sp>
        <p:nvSpPr>
          <p:cNvPr id="37" name="Text Box 2410"/>
          <p:cNvSpPr txBox="1">
            <a:spLocks noChangeArrowheads="1"/>
          </p:cNvSpPr>
          <p:nvPr/>
        </p:nvSpPr>
        <p:spPr bwMode="auto">
          <a:xfrm>
            <a:off x="3729038" y="2356818"/>
            <a:ext cx="1223962" cy="254000"/>
          </a:xfrm>
          <a:prstGeom prst="rect">
            <a:avLst/>
          </a:prstGeom>
          <a:noFill/>
          <a:ln w="9525">
            <a:solidFill>
              <a:srgbClr val="FF0000"/>
            </a:solidFill>
            <a:miter lim="800000"/>
            <a:headEnd/>
            <a:tailEnd/>
          </a:ln>
        </p:spPr>
        <p:txBody>
          <a:bodyPr>
            <a:spAutoFit/>
          </a:bodyPr>
          <a:lstStyle/>
          <a:p>
            <a:pPr algn="ctr">
              <a:defRPr/>
            </a:pPr>
            <a:r>
              <a:rPr lang="ja-JP" altLang="en-US" sz="1050" b="1" dirty="0">
                <a:solidFill>
                  <a:srgbClr val="00B0F0"/>
                </a:solidFill>
              </a:rPr>
              <a:t>研究開発目標</a:t>
            </a:r>
          </a:p>
        </p:txBody>
      </p:sp>
      <p:sp>
        <p:nvSpPr>
          <p:cNvPr id="38" name="Text Box 2410"/>
          <p:cNvSpPr txBox="1">
            <a:spLocks noChangeArrowheads="1"/>
          </p:cNvSpPr>
          <p:nvPr/>
        </p:nvSpPr>
        <p:spPr bwMode="auto">
          <a:xfrm>
            <a:off x="8480425" y="2348880"/>
            <a:ext cx="1152525" cy="2619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1100" b="1" dirty="0">
                <a:solidFill>
                  <a:srgbClr val="00B0F0"/>
                </a:solidFill>
              </a:rPr>
              <a:t>研究開発成果</a:t>
            </a:r>
          </a:p>
        </p:txBody>
      </p:sp>
      <p:grpSp>
        <p:nvGrpSpPr>
          <p:cNvPr id="39" name="Group 1142"/>
          <p:cNvGrpSpPr>
            <a:grpSpLocks/>
          </p:cNvGrpSpPr>
          <p:nvPr/>
        </p:nvGrpSpPr>
        <p:grpSpPr bwMode="auto">
          <a:xfrm>
            <a:off x="1729528" y="2827729"/>
            <a:ext cx="2901060" cy="1295257"/>
            <a:chOff x="445" y="2607"/>
            <a:chExt cx="2539" cy="1264"/>
          </a:xfrm>
        </p:grpSpPr>
        <p:pic>
          <p:nvPicPr>
            <p:cNvPr id="40" name="Picture 1143" descr="MCj042901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25" y="2931"/>
              <a:ext cx="319"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AutoShape 1144"/>
            <p:cNvSpPr>
              <a:spLocks noChangeArrowheads="1"/>
            </p:cNvSpPr>
            <p:nvPr/>
          </p:nvSpPr>
          <p:spPr bwMode="auto">
            <a:xfrm>
              <a:off x="762" y="2998"/>
              <a:ext cx="272" cy="272"/>
            </a:xfrm>
            <a:prstGeom prst="irregularSeal2">
              <a:avLst/>
            </a:prstGeom>
            <a:solidFill>
              <a:srgbClr val="FF00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2" name="AutoShape 1145"/>
            <p:cNvSpPr>
              <a:spLocks noChangeArrowheads="1"/>
            </p:cNvSpPr>
            <p:nvPr/>
          </p:nvSpPr>
          <p:spPr bwMode="auto">
            <a:xfrm rot="1975729">
              <a:off x="505" y="3352"/>
              <a:ext cx="749" cy="453"/>
            </a:xfrm>
            <a:prstGeom prst="parallelogram">
              <a:avLst>
                <a:gd name="adj" fmla="val 48990"/>
              </a:avLst>
            </a:prstGeom>
            <a:gradFill rotWithShape="1">
              <a:gsLst>
                <a:gs pos="0">
                  <a:srgbClr val="DDDDDD"/>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 name="AutoShape 1146"/>
            <p:cNvSpPr>
              <a:spLocks noChangeArrowheads="1"/>
            </p:cNvSpPr>
            <p:nvPr/>
          </p:nvSpPr>
          <p:spPr bwMode="auto">
            <a:xfrm rot="1975729">
              <a:off x="2181" y="3357"/>
              <a:ext cx="750" cy="453"/>
            </a:xfrm>
            <a:prstGeom prst="parallelogram">
              <a:avLst>
                <a:gd name="adj" fmla="val 49056"/>
              </a:avLst>
            </a:prstGeom>
            <a:gradFill rotWithShape="1">
              <a:gsLst>
                <a:gs pos="0">
                  <a:srgbClr val="DDDDDD"/>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4" name="AutoShape 1147"/>
            <p:cNvSpPr>
              <a:spLocks noChangeArrowheads="1"/>
            </p:cNvSpPr>
            <p:nvPr/>
          </p:nvSpPr>
          <p:spPr bwMode="auto">
            <a:xfrm rot="1975729">
              <a:off x="2030" y="2629"/>
              <a:ext cx="749" cy="454"/>
            </a:xfrm>
            <a:prstGeom prst="parallelogram">
              <a:avLst>
                <a:gd name="adj" fmla="val 48882"/>
              </a:avLst>
            </a:prstGeom>
            <a:gradFill rotWithShape="1">
              <a:gsLst>
                <a:gs pos="0">
                  <a:srgbClr val="DDDDDD"/>
                </a:gs>
                <a:gs pos="100000">
                  <a:srgbClr val="33C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 name="Oval 1148"/>
            <p:cNvSpPr>
              <a:spLocks noChangeArrowheads="1"/>
            </p:cNvSpPr>
            <p:nvPr/>
          </p:nvSpPr>
          <p:spPr bwMode="auto">
            <a:xfrm>
              <a:off x="1360" y="3016"/>
              <a:ext cx="756" cy="396"/>
            </a:xfrm>
            <a:prstGeom prst="ellipse">
              <a:avLst/>
            </a:prstGeom>
            <a:gradFill rotWithShape="1">
              <a:gsLst>
                <a:gs pos="0">
                  <a:schemeClr val="accent1"/>
                </a:gs>
                <a:gs pos="100000">
                  <a:srgbClr val="8789D5"/>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pic>
          <p:nvPicPr>
            <p:cNvPr id="46" name="Picture 1149" descr="j02026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37" y="2607"/>
              <a:ext cx="208"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150" descr="j02268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71" y="3313"/>
              <a:ext cx="313"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151" descr="j020261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5" y="3352"/>
              <a:ext cx="272"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Line 1152"/>
            <p:cNvSpPr>
              <a:spLocks noChangeShapeType="1"/>
            </p:cNvSpPr>
            <p:nvPr/>
          </p:nvSpPr>
          <p:spPr bwMode="auto">
            <a:xfrm flipH="1">
              <a:off x="1975" y="3355"/>
              <a:ext cx="218" cy="147"/>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0" name="Line 1153"/>
            <p:cNvSpPr>
              <a:spLocks noChangeShapeType="1"/>
            </p:cNvSpPr>
            <p:nvPr/>
          </p:nvSpPr>
          <p:spPr bwMode="auto">
            <a:xfrm flipH="1" flipV="1">
              <a:off x="1278" y="3639"/>
              <a:ext cx="243" cy="123"/>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 name="AutoShape 1154"/>
            <p:cNvSpPr>
              <a:spLocks noChangeArrowheads="1"/>
            </p:cNvSpPr>
            <p:nvPr/>
          </p:nvSpPr>
          <p:spPr bwMode="auto">
            <a:xfrm>
              <a:off x="2106" y="3204"/>
              <a:ext cx="278" cy="240"/>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 name="Freeform 1155"/>
            <p:cNvSpPr>
              <a:spLocks noEditPoints="1"/>
            </p:cNvSpPr>
            <p:nvPr/>
          </p:nvSpPr>
          <p:spPr bwMode="auto">
            <a:xfrm>
              <a:off x="2157" y="3202"/>
              <a:ext cx="142" cy="169"/>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3" name="AutoShape 1156"/>
            <p:cNvSpPr>
              <a:spLocks noChangeArrowheads="1"/>
            </p:cNvSpPr>
            <p:nvPr/>
          </p:nvSpPr>
          <p:spPr bwMode="auto">
            <a:xfrm>
              <a:off x="1472" y="3631"/>
              <a:ext cx="278" cy="240"/>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4" name="Freeform 1157"/>
            <p:cNvSpPr>
              <a:spLocks noEditPoints="1"/>
            </p:cNvSpPr>
            <p:nvPr/>
          </p:nvSpPr>
          <p:spPr bwMode="auto">
            <a:xfrm>
              <a:off x="1523" y="3628"/>
              <a:ext cx="142" cy="170"/>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5" name="Freeform 1158"/>
            <p:cNvSpPr>
              <a:spLocks/>
            </p:cNvSpPr>
            <p:nvPr/>
          </p:nvSpPr>
          <p:spPr bwMode="auto">
            <a:xfrm>
              <a:off x="1012" y="3447"/>
              <a:ext cx="129" cy="209"/>
            </a:xfrm>
            <a:custGeom>
              <a:avLst/>
              <a:gdLst>
                <a:gd name="T0" fmla="*/ 0 w 285"/>
                <a:gd name="T1" fmla="*/ 0 h 450"/>
                <a:gd name="T2" fmla="*/ 0 w 285"/>
                <a:gd name="T3" fmla="*/ 0 h 450"/>
                <a:gd name="T4" fmla="*/ 0 w 285"/>
                <a:gd name="T5" fmla="*/ 0 h 450"/>
                <a:gd name="T6" fmla="*/ 0 w 285"/>
                <a:gd name="T7" fmla="*/ 0 h 450"/>
                <a:gd name="T8" fmla="*/ 0 60000 65536"/>
                <a:gd name="T9" fmla="*/ 0 60000 65536"/>
                <a:gd name="T10" fmla="*/ 0 60000 65536"/>
                <a:gd name="T11" fmla="*/ 0 60000 65536"/>
                <a:gd name="T12" fmla="*/ 0 w 285"/>
                <a:gd name="T13" fmla="*/ 0 h 450"/>
                <a:gd name="T14" fmla="*/ 285 w 285"/>
                <a:gd name="T15" fmla="*/ 450 h 450"/>
              </a:gdLst>
              <a:ahLst/>
              <a:cxnLst>
                <a:cxn ang="T8">
                  <a:pos x="T0" y="T1"/>
                </a:cxn>
                <a:cxn ang="T9">
                  <a:pos x="T2" y="T3"/>
                </a:cxn>
                <a:cxn ang="T10">
                  <a:pos x="T4" y="T5"/>
                </a:cxn>
                <a:cxn ang="T11">
                  <a:pos x="T6" y="T7"/>
                </a:cxn>
              </a:cxnLst>
              <a:rect l="T12" t="T13" r="T14" b="T15"/>
              <a:pathLst>
                <a:path w="285" h="450">
                  <a:moveTo>
                    <a:pt x="0" y="450"/>
                  </a:moveTo>
                  <a:cubicBezTo>
                    <a:pt x="127" y="390"/>
                    <a:pt x="255" y="331"/>
                    <a:pt x="270" y="282"/>
                  </a:cubicBezTo>
                  <a:cubicBezTo>
                    <a:pt x="285" y="233"/>
                    <a:pt x="109" y="203"/>
                    <a:pt x="90" y="156"/>
                  </a:cubicBezTo>
                  <a:cubicBezTo>
                    <a:pt x="71" y="109"/>
                    <a:pt x="113" y="54"/>
                    <a:pt x="156"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6" name="Freeform 1159"/>
            <p:cNvSpPr>
              <a:spLocks/>
            </p:cNvSpPr>
            <p:nvPr/>
          </p:nvSpPr>
          <p:spPr bwMode="auto">
            <a:xfrm>
              <a:off x="831" y="3461"/>
              <a:ext cx="211" cy="134"/>
            </a:xfrm>
            <a:custGeom>
              <a:avLst/>
              <a:gdLst>
                <a:gd name="T0" fmla="*/ 0 w 468"/>
                <a:gd name="T1" fmla="*/ 0 h 288"/>
                <a:gd name="T2" fmla="*/ 0 w 468"/>
                <a:gd name="T3" fmla="*/ 0 h 288"/>
                <a:gd name="T4" fmla="*/ 0 w 468"/>
                <a:gd name="T5" fmla="*/ 0 h 288"/>
                <a:gd name="T6" fmla="*/ 0 w 468"/>
                <a:gd name="T7" fmla="*/ 0 h 288"/>
                <a:gd name="T8" fmla="*/ 0 60000 65536"/>
                <a:gd name="T9" fmla="*/ 0 60000 65536"/>
                <a:gd name="T10" fmla="*/ 0 60000 65536"/>
                <a:gd name="T11" fmla="*/ 0 60000 65536"/>
                <a:gd name="T12" fmla="*/ 0 w 468"/>
                <a:gd name="T13" fmla="*/ 0 h 288"/>
                <a:gd name="T14" fmla="*/ 468 w 468"/>
                <a:gd name="T15" fmla="*/ 288 h 288"/>
              </a:gdLst>
              <a:ahLst/>
              <a:cxnLst>
                <a:cxn ang="T8">
                  <a:pos x="T0" y="T1"/>
                </a:cxn>
                <a:cxn ang="T9">
                  <a:pos x="T2" y="T3"/>
                </a:cxn>
                <a:cxn ang="T10">
                  <a:pos x="T4" y="T5"/>
                </a:cxn>
                <a:cxn ang="T11">
                  <a:pos x="T6" y="T7"/>
                </a:cxn>
              </a:cxnLst>
              <a:rect l="T12" t="T13" r="T14" b="T15"/>
              <a:pathLst>
                <a:path w="468" h="288">
                  <a:moveTo>
                    <a:pt x="0" y="276"/>
                  </a:moveTo>
                  <a:cubicBezTo>
                    <a:pt x="114" y="282"/>
                    <a:pt x="229" y="288"/>
                    <a:pt x="258" y="264"/>
                  </a:cubicBezTo>
                  <a:cubicBezTo>
                    <a:pt x="287" y="240"/>
                    <a:pt x="139" y="176"/>
                    <a:pt x="174" y="132"/>
                  </a:cubicBezTo>
                  <a:cubicBezTo>
                    <a:pt x="209" y="88"/>
                    <a:pt x="407" y="28"/>
                    <a:pt x="468"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 name="Freeform 1160"/>
            <p:cNvSpPr>
              <a:spLocks/>
            </p:cNvSpPr>
            <p:nvPr/>
          </p:nvSpPr>
          <p:spPr bwMode="auto">
            <a:xfrm>
              <a:off x="841" y="3364"/>
              <a:ext cx="222" cy="68"/>
            </a:xfrm>
            <a:custGeom>
              <a:avLst/>
              <a:gdLst>
                <a:gd name="T0" fmla="*/ 0 w 492"/>
                <a:gd name="T1" fmla="*/ 0 h 144"/>
                <a:gd name="T2" fmla="*/ 0 w 492"/>
                <a:gd name="T3" fmla="*/ 0 h 144"/>
                <a:gd name="T4" fmla="*/ 0 w 492"/>
                <a:gd name="T5" fmla="*/ 0 h 144"/>
                <a:gd name="T6" fmla="*/ 0 w 492"/>
                <a:gd name="T7" fmla="*/ 0 h 144"/>
                <a:gd name="T8" fmla="*/ 0 60000 65536"/>
                <a:gd name="T9" fmla="*/ 0 60000 65536"/>
                <a:gd name="T10" fmla="*/ 0 60000 65536"/>
                <a:gd name="T11" fmla="*/ 0 60000 65536"/>
                <a:gd name="T12" fmla="*/ 0 w 492"/>
                <a:gd name="T13" fmla="*/ 0 h 144"/>
                <a:gd name="T14" fmla="*/ 492 w 492"/>
                <a:gd name="T15" fmla="*/ 144 h 144"/>
              </a:gdLst>
              <a:ahLst/>
              <a:cxnLst>
                <a:cxn ang="T8">
                  <a:pos x="T0" y="T1"/>
                </a:cxn>
                <a:cxn ang="T9">
                  <a:pos x="T2" y="T3"/>
                </a:cxn>
                <a:cxn ang="T10">
                  <a:pos x="T4" y="T5"/>
                </a:cxn>
                <a:cxn ang="T11">
                  <a:pos x="T6" y="T7"/>
                </a:cxn>
              </a:cxnLst>
              <a:rect l="T12" t="T13" r="T14" b="T15"/>
              <a:pathLst>
                <a:path w="492" h="144">
                  <a:moveTo>
                    <a:pt x="0" y="105"/>
                  </a:moveTo>
                  <a:cubicBezTo>
                    <a:pt x="77" y="52"/>
                    <a:pt x="154" y="0"/>
                    <a:pt x="210" y="3"/>
                  </a:cubicBezTo>
                  <a:cubicBezTo>
                    <a:pt x="266" y="6"/>
                    <a:pt x="289" y="102"/>
                    <a:pt x="336" y="123"/>
                  </a:cubicBezTo>
                  <a:cubicBezTo>
                    <a:pt x="383" y="144"/>
                    <a:pt x="437" y="136"/>
                    <a:pt x="492" y="129"/>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58" name="Picture 1161"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05" y="3556"/>
              <a:ext cx="164"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1162"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2" y="3345"/>
              <a:ext cx="16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1163"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0" y="3500"/>
              <a:ext cx="164"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Freeform 1164"/>
            <p:cNvSpPr>
              <a:spLocks/>
            </p:cNvSpPr>
            <p:nvPr/>
          </p:nvSpPr>
          <p:spPr bwMode="auto">
            <a:xfrm>
              <a:off x="1124" y="3177"/>
              <a:ext cx="568" cy="319"/>
            </a:xfrm>
            <a:custGeom>
              <a:avLst/>
              <a:gdLst>
                <a:gd name="T0" fmla="*/ 0 w 1260"/>
                <a:gd name="T1" fmla="*/ 0 h 686"/>
                <a:gd name="T2" fmla="*/ 0 w 1260"/>
                <a:gd name="T3" fmla="*/ 0 h 686"/>
                <a:gd name="T4" fmla="*/ 0 w 1260"/>
                <a:gd name="T5" fmla="*/ 0 h 686"/>
                <a:gd name="T6" fmla="*/ 0 w 1260"/>
                <a:gd name="T7" fmla="*/ 0 h 686"/>
                <a:gd name="T8" fmla="*/ 0 60000 65536"/>
                <a:gd name="T9" fmla="*/ 0 60000 65536"/>
                <a:gd name="T10" fmla="*/ 0 60000 65536"/>
                <a:gd name="T11" fmla="*/ 0 60000 65536"/>
                <a:gd name="T12" fmla="*/ 0 w 1260"/>
                <a:gd name="T13" fmla="*/ 0 h 686"/>
                <a:gd name="T14" fmla="*/ 1260 w 1260"/>
                <a:gd name="T15" fmla="*/ 686 h 686"/>
              </a:gdLst>
              <a:ahLst/>
              <a:cxnLst>
                <a:cxn ang="T8">
                  <a:pos x="T0" y="T1"/>
                </a:cxn>
                <a:cxn ang="T9">
                  <a:pos x="T2" y="T3"/>
                </a:cxn>
                <a:cxn ang="T10">
                  <a:pos x="T4" y="T5"/>
                </a:cxn>
                <a:cxn ang="T11">
                  <a:pos x="T6" y="T7"/>
                </a:cxn>
              </a:cxnLst>
              <a:rect l="T12" t="T13" r="T14" b="T15"/>
              <a:pathLst>
                <a:path w="1260" h="686">
                  <a:moveTo>
                    <a:pt x="0" y="540"/>
                  </a:moveTo>
                  <a:cubicBezTo>
                    <a:pt x="106" y="462"/>
                    <a:pt x="205" y="395"/>
                    <a:pt x="300" y="408"/>
                  </a:cubicBezTo>
                  <a:cubicBezTo>
                    <a:pt x="395" y="421"/>
                    <a:pt x="410" y="686"/>
                    <a:pt x="570" y="618"/>
                  </a:cubicBezTo>
                  <a:cubicBezTo>
                    <a:pt x="730" y="550"/>
                    <a:pt x="1116" y="129"/>
                    <a:pt x="126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2" name="Freeform 1165"/>
            <p:cNvSpPr>
              <a:spLocks/>
            </p:cNvSpPr>
            <p:nvPr/>
          </p:nvSpPr>
          <p:spPr bwMode="auto">
            <a:xfrm>
              <a:off x="1876" y="3020"/>
              <a:ext cx="339" cy="209"/>
            </a:xfrm>
            <a:custGeom>
              <a:avLst/>
              <a:gdLst>
                <a:gd name="T0" fmla="*/ 0 w 750"/>
                <a:gd name="T1" fmla="*/ 0 h 450"/>
                <a:gd name="T2" fmla="*/ 0 w 750"/>
                <a:gd name="T3" fmla="*/ 0 h 450"/>
                <a:gd name="T4" fmla="*/ 0 w 750"/>
                <a:gd name="T5" fmla="*/ 0 h 450"/>
                <a:gd name="T6" fmla="*/ 0 w 750"/>
                <a:gd name="T7" fmla="*/ 0 h 450"/>
                <a:gd name="T8" fmla="*/ 0 60000 65536"/>
                <a:gd name="T9" fmla="*/ 0 60000 65536"/>
                <a:gd name="T10" fmla="*/ 0 60000 65536"/>
                <a:gd name="T11" fmla="*/ 0 60000 65536"/>
                <a:gd name="T12" fmla="*/ 0 w 750"/>
                <a:gd name="T13" fmla="*/ 0 h 450"/>
                <a:gd name="T14" fmla="*/ 750 w 750"/>
                <a:gd name="T15" fmla="*/ 450 h 450"/>
              </a:gdLst>
              <a:ahLst/>
              <a:cxnLst>
                <a:cxn ang="T8">
                  <a:pos x="T0" y="T1"/>
                </a:cxn>
                <a:cxn ang="T9">
                  <a:pos x="T2" y="T3"/>
                </a:cxn>
                <a:cxn ang="T10">
                  <a:pos x="T4" y="T5"/>
                </a:cxn>
                <a:cxn ang="T11">
                  <a:pos x="T6" y="T7"/>
                </a:cxn>
              </a:cxnLst>
              <a:rect l="T12" t="T13" r="T14" b="T15"/>
              <a:pathLst>
                <a:path w="750" h="450">
                  <a:moveTo>
                    <a:pt x="0" y="450"/>
                  </a:moveTo>
                  <a:cubicBezTo>
                    <a:pt x="62" y="388"/>
                    <a:pt x="282" y="111"/>
                    <a:pt x="372" y="78"/>
                  </a:cubicBezTo>
                  <a:cubicBezTo>
                    <a:pt x="462" y="45"/>
                    <a:pt x="477" y="265"/>
                    <a:pt x="540" y="252"/>
                  </a:cubicBezTo>
                  <a:cubicBezTo>
                    <a:pt x="603" y="239"/>
                    <a:pt x="706" y="52"/>
                    <a:pt x="75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3" name="Freeform 1166"/>
            <p:cNvSpPr>
              <a:spLocks/>
            </p:cNvSpPr>
            <p:nvPr/>
          </p:nvSpPr>
          <p:spPr bwMode="auto">
            <a:xfrm>
              <a:off x="2217" y="2808"/>
              <a:ext cx="97" cy="184"/>
            </a:xfrm>
            <a:custGeom>
              <a:avLst/>
              <a:gdLst>
                <a:gd name="T0" fmla="*/ 0 w 216"/>
                <a:gd name="T1" fmla="*/ 0 h 396"/>
                <a:gd name="T2" fmla="*/ 0 w 216"/>
                <a:gd name="T3" fmla="*/ 0 h 396"/>
                <a:gd name="T4" fmla="*/ 0 w 216"/>
                <a:gd name="T5" fmla="*/ 0 h 396"/>
                <a:gd name="T6" fmla="*/ 0 w 216"/>
                <a:gd name="T7" fmla="*/ 0 h 396"/>
                <a:gd name="T8" fmla="*/ 0 60000 65536"/>
                <a:gd name="T9" fmla="*/ 0 60000 65536"/>
                <a:gd name="T10" fmla="*/ 0 60000 65536"/>
                <a:gd name="T11" fmla="*/ 0 60000 65536"/>
                <a:gd name="T12" fmla="*/ 0 w 216"/>
                <a:gd name="T13" fmla="*/ 0 h 396"/>
                <a:gd name="T14" fmla="*/ 216 w 216"/>
                <a:gd name="T15" fmla="*/ 396 h 396"/>
              </a:gdLst>
              <a:ahLst/>
              <a:cxnLst>
                <a:cxn ang="T8">
                  <a:pos x="T0" y="T1"/>
                </a:cxn>
                <a:cxn ang="T9">
                  <a:pos x="T2" y="T3"/>
                </a:cxn>
                <a:cxn ang="T10">
                  <a:pos x="T4" y="T5"/>
                </a:cxn>
                <a:cxn ang="T11">
                  <a:pos x="T6" y="T7"/>
                </a:cxn>
              </a:cxnLst>
              <a:rect l="T12" t="T13" r="T14" b="T15"/>
              <a:pathLst>
                <a:path w="216" h="396">
                  <a:moveTo>
                    <a:pt x="67" y="396"/>
                  </a:moveTo>
                  <a:cubicBezTo>
                    <a:pt x="90" y="357"/>
                    <a:pt x="216" y="209"/>
                    <a:pt x="205" y="168"/>
                  </a:cubicBezTo>
                  <a:cubicBezTo>
                    <a:pt x="194" y="127"/>
                    <a:pt x="0" y="178"/>
                    <a:pt x="1" y="150"/>
                  </a:cubicBezTo>
                  <a:cubicBezTo>
                    <a:pt x="2" y="122"/>
                    <a:pt x="167" y="31"/>
                    <a:pt x="211"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4" name="Freeform 1167"/>
            <p:cNvSpPr>
              <a:spLocks/>
            </p:cNvSpPr>
            <p:nvPr/>
          </p:nvSpPr>
          <p:spPr bwMode="auto">
            <a:xfrm>
              <a:off x="2269" y="2915"/>
              <a:ext cx="219" cy="124"/>
            </a:xfrm>
            <a:custGeom>
              <a:avLst/>
              <a:gdLst>
                <a:gd name="T0" fmla="*/ 0 w 486"/>
                <a:gd name="T1" fmla="*/ 0 h 267"/>
                <a:gd name="T2" fmla="*/ 0 w 486"/>
                <a:gd name="T3" fmla="*/ 0 h 267"/>
                <a:gd name="T4" fmla="*/ 0 w 486"/>
                <a:gd name="T5" fmla="*/ 0 h 267"/>
                <a:gd name="T6" fmla="*/ 0 w 486"/>
                <a:gd name="T7" fmla="*/ 0 h 267"/>
                <a:gd name="T8" fmla="*/ 0 60000 65536"/>
                <a:gd name="T9" fmla="*/ 0 60000 65536"/>
                <a:gd name="T10" fmla="*/ 0 60000 65536"/>
                <a:gd name="T11" fmla="*/ 0 60000 65536"/>
                <a:gd name="T12" fmla="*/ 0 w 486"/>
                <a:gd name="T13" fmla="*/ 0 h 267"/>
                <a:gd name="T14" fmla="*/ 486 w 486"/>
                <a:gd name="T15" fmla="*/ 267 h 267"/>
              </a:gdLst>
              <a:ahLst/>
              <a:cxnLst>
                <a:cxn ang="T8">
                  <a:pos x="T0" y="T1"/>
                </a:cxn>
                <a:cxn ang="T9">
                  <a:pos x="T2" y="T3"/>
                </a:cxn>
                <a:cxn ang="T10">
                  <a:pos x="T4" y="T5"/>
                </a:cxn>
                <a:cxn ang="T11">
                  <a:pos x="T6" y="T7"/>
                </a:cxn>
              </a:cxnLst>
              <a:rect l="T12" t="T13" r="T14" b="T15"/>
              <a:pathLst>
                <a:path w="486" h="267">
                  <a:moveTo>
                    <a:pt x="0" y="161"/>
                  </a:moveTo>
                  <a:cubicBezTo>
                    <a:pt x="40" y="136"/>
                    <a:pt x="201" y="0"/>
                    <a:pt x="240" y="17"/>
                  </a:cubicBezTo>
                  <a:cubicBezTo>
                    <a:pt x="279" y="34"/>
                    <a:pt x="193" y="259"/>
                    <a:pt x="234" y="263"/>
                  </a:cubicBezTo>
                  <a:cubicBezTo>
                    <a:pt x="275" y="267"/>
                    <a:pt x="434" y="87"/>
                    <a:pt x="486" y="41"/>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 name="Freeform 1168"/>
            <p:cNvSpPr>
              <a:spLocks/>
            </p:cNvSpPr>
            <p:nvPr/>
          </p:nvSpPr>
          <p:spPr bwMode="auto">
            <a:xfrm>
              <a:off x="1686" y="3271"/>
              <a:ext cx="624" cy="472"/>
            </a:xfrm>
            <a:custGeom>
              <a:avLst/>
              <a:gdLst>
                <a:gd name="T0" fmla="*/ 0 w 1380"/>
                <a:gd name="T1" fmla="*/ 0 h 1013"/>
                <a:gd name="T2" fmla="*/ 0 w 1380"/>
                <a:gd name="T3" fmla="*/ 0 h 1013"/>
                <a:gd name="T4" fmla="*/ 0 w 1380"/>
                <a:gd name="T5" fmla="*/ 0 h 1013"/>
                <a:gd name="T6" fmla="*/ 0 w 1380"/>
                <a:gd name="T7" fmla="*/ 0 h 1013"/>
                <a:gd name="T8" fmla="*/ 0 w 1380"/>
                <a:gd name="T9" fmla="*/ 0 h 1013"/>
                <a:gd name="T10" fmla="*/ 0 w 1380"/>
                <a:gd name="T11" fmla="*/ 0 h 1013"/>
                <a:gd name="T12" fmla="*/ 0 w 1380"/>
                <a:gd name="T13" fmla="*/ 0 h 1013"/>
                <a:gd name="T14" fmla="*/ 0 w 1380"/>
                <a:gd name="T15" fmla="*/ 0 h 1013"/>
                <a:gd name="T16" fmla="*/ 0 60000 65536"/>
                <a:gd name="T17" fmla="*/ 0 60000 65536"/>
                <a:gd name="T18" fmla="*/ 0 60000 65536"/>
                <a:gd name="T19" fmla="*/ 0 60000 65536"/>
                <a:gd name="T20" fmla="*/ 0 60000 65536"/>
                <a:gd name="T21" fmla="*/ 0 60000 65536"/>
                <a:gd name="T22" fmla="*/ 0 60000 65536"/>
                <a:gd name="T23" fmla="*/ 0 60000 65536"/>
                <a:gd name="T24" fmla="*/ 0 w 1380"/>
                <a:gd name="T25" fmla="*/ 0 h 1013"/>
                <a:gd name="T26" fmla="*/ 1380 w 1380"/>
                <a:gd name="T27" fmla="*/ 1013 h 10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0" h="1013">
                  <a:moveTo>
                    <a:pt x="336" y="0"/>
                  </a:moveTo>
                  <a:cubicBezTo>
                    <a:pt x="288" y="61"/>
                    <a:pt x="96" y="270"/>
                    <a:pt x="48" y="366"/>
                  </a:cubicBezTo>
                  <a:cubicBezTo>
                    <a:pt x="0" y="462"/>
                    <a:pt x="28" y="531"/>
                    <a:pt x="48" y="576"/>
                  </a:cubicBezTo>
                  <a:cubicBezTo>
                    <a:pt x="68" y="621"/>
                    <a:pt x="113" y="614"/>
                    <a:pt x="168" y="636"/>
                  </a:cubicBezTo>
                  <a:cubicBezTo>
                    <a:pt x="223" y="658"/>
                    <a:pt x="331" y="656"/>
                    <a:pt x="378" y="708"/>
                  </a:cubicBezTo>
                  <a:cubicBezTo>
                    <a:pt x="425" y="760"/>
                    <a:pt x="376" y="898"/>
                    <a:pt x="450" y="948"/>
                  </a:cubicBezTo>
                  <a:cubicBezTo>
                    <a:pt x="524" y="998"/>
                    <a:pt x="667" y="1013"/>
                    <a:pt x="822" y="1008"/>
                  </a:cubicBezTo>
                  <a:cubicBezTo>
                    <a:pt x="977" y="1003"/>
                    <a:pt x="1264" y="937"/>
                    <a:pt x="1380" y="918"/>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6" name="Freeform 1169"/>
            <p:cNvSpPr>
              <a:spLocks/>
            </p:cNvSpPr>
            <p:nvPr/>
          </p:nvSpPr>
          <p:spPr bwMode="auto">
            <a:xfrm>
              <a:off x="2317" y="3548"/>
              <a:ext cx="88" cy="142"/>
            </a:xfrm>
            <a:custGeom>
              <a:avLst/>
              <a:gdLst>
                <a:gd name="T0" fmla="*/ 0 w 194"/>
                <a:gd name="T1" fmla="*/ 0 h 306"/>
                <a:gd name="T2" fmla="*/ 0 w 194"/>
                <a:gd name="T3" fmla="*/ 0 h 306"/>
                <a:gd name="T4" fmla="*/ 0 w 194"/>
                <a:gd name="T5" fmla="*/ 0 h 306"/>
                <a:gd name="T6" fmla="*/ 0 w 194"/>
                <a:gd name="T7" fmla="*/ 0 h 306"/>
                <a:gd name="T8" fmla="*/ 0 60000 65536"/>
                <a:gd name="T9" fmla="*/ 0 60000 65536"/>
                <a:gd name="T10" fmla="*/ 0 60000 65536"/>
                <a:gd name="T11" fmla="*/ 0 60000 65536"/>
                <a:gd name="T12" fmla="*/ 0 w 194"/>
                <a:gd name="T13" fmla="*/ 0 h 306"/>
                <a:gd name="T14" fmla="*/ 194 w 194"/>
                <a:gd name="T15" fmla="*/ 306 h 306"/>
              </a:gdLst>
              <a:ahLst/>
              <a:cxnLst>
                <a:cxn ang="T8">
                  <a:pos x="T0" y="T1"/>
                </a:cxn>
                <a:cxn ang="T9">
                  <a:pos x="T2" y="T3"/>
                </a:cxn>
                <a:cxn ang="T10">
                  <a:pos x="T4" y="T5"/>
                </a:cxn>
                <a:cxn ang="T11">
                  <a:pos x="T6" y="T7"/>
                </a:cxn>
              </a:cxnLst>
              <a:rect l="T12" t="T13" r="T14" b="T15"/>
              <a:pathLst>
                <a:path w="194" h="306">
                  <a:moveTo>
                    <a:pt x="62" y="306"/>
                  </a:moveTo>
                  <a:cubicBezTo>
                    <a:pt x="76" y="282"/>
                    <a:pt x="155" y="190"/>
                    <a:pt x="146" y="162"/>
                  </a:cubicBezTo>
                  <a:cubicBezTo>
                    <a:pt x="137" y="134"/>
                    <a:pt x="0" y="165"/>
                    <a:pt x="8" y="138"/>
                  </a:cubicBezTo>
                  <a:cubicBezTo>
                    <a:pt x="16" y="111"/>
                    <a:pt x="155" y="29"/>
                    <a:pt x="194"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7" name="Freeform 1170"/>
            <p:cNvSpPr>
              <a:spLocks/>
            </p:cNvSpPr>
            <p:nvPr/>
          </p:nvSpPr>
          <p:spPr bwMode="auto">
            <a:xfrm>
              <a:off x="2350" y="3649"/>
              <a:ext cx="250" cy="78"/>
            </a:xfrm>
            <a:custGeom>
              <a:avLst/>
              <a:gdLst>
                <a:gd name="T0" fmla="*/ 0 w 552"/>
                <a:gd name="T1" fmla="*/ 0 h 166"/>
                <a:gd name="T2" fmla="*/ 0 w 552"/>
                <a:gd name="T3" fmla="*/ 0 h 166"/>
                <a:gd name="T4" fmla="*/ 0 w 552"/>
                <a:gd name="T5" fmla="*/ 0 h 166"/>
                <a:gd name="T6" fmla="*/ 0 w 552"/>
                <a:gd name="T7" fmla="*/ 0 h 166"/>
                <a:gd name="T8" fmla="*/ 0 w 552"/>
                <a:gd name="T9" fmla="*/ 0 h 166"/>
                <a:gd name="T10" fmla="*/ 0 60000 65536"/>
                <a:gd name="T11" fmla="*/ 0 60000 65536"/>
                <a:gd name="T12" fmla="*/ 0 60000 65536"/>
                <a:gd name="T13" fmla="*/ 0 60000 65536"/>
                <a:gd name="T14" fmla="*/ 0 60000 65536"/>
                <a:gd name="T15" fmla="*/ 0 w 552"/>
                <a:gd name="T16" fmla="*/ 0 h 166"/>
                <a:gd name="T17" fmla="*/ 552 w 552"/>
                <a:gd name="T18" fmla="*/ 166 h 166"/>
              </a:gdLst>
              <a:ahLst/>
              <a:cxnLst>
                <a:cxn ang="T10">
                  <a:pos x="T0" y="T1"/>
                </a:cxn>
                <a:cxn ang="T11">
                  <a:pos x="T2" y="T3"/>
                </a:cxn>
                <a:cxn ang="T12">
                  <a:pos x="T4" y="T5"/>
                </a:cxn>
                <a:cxn ang="T13">
                  <a:pos x="T6" y="T7"/>
                </a:cxn>
                <a:cxn ang="T14">
                  <a:pos x="T8" y="T9"/>
                </a:cxn>
              </a:cxnLst>
              <a:rect l="T15" t="T16" r="T17" b="T18"/>
              <a:pathLst>
                <a:path w="552" h="166">
                  <a:moveTo>
                    <a:pt x="0" y="63"/>
                  </a:moveTo>
                  <a:cubicBezTo>
                    <a:pt x="40" y="53"/>
                    <a:pt x="206" y="0"/>
                    <a:pt x="240" y="9"/>
                  </a:cubicBezTo>
                  <a:cubicBezTo>
                    <a:pt x="274" y="18"/>
                    <a:pt x="197" y="92"/>
                    <a:pt x="204" y="117"/>
                  </a:cubicBezTo>
                  <a:cubicBezTo>
                    <a:pt x="211" y="142"/>
                    <a:pt x="224" y="166"/>
                    <a:pt x="282" y="159"/>
                  </a:cubicBezTo>
                  <a:cubicBezTo>
                    <a:pt x="340" y="152"/>
                    <a:pt x="496" y="92"/>
                    <a:pt x="552" y="75"/>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68" name="Picture 1171"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61" y="2655"/>
              <a:ext cx="14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1172"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23" y="2770"/>
              <a:ext cx="142"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1173"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23" y="3515"/>
              <a:ext cx="141"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1174"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46" y="3388"/>
              <a:ext cx="142"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2" name="Group 1175"/>
            <p:cNvGrpSpPr>
              <a:grpSpLocks/>
            </p:cNvGrpSpPr>
            <p:nvPr/>
          </p:nvGrpSpPr>
          <p:grpSpPr bwMode="auto">
            <a:xfrm>
              <a:off x="1626" y="2955"/>
              <a:ext cx="162" cy="259"/>
              <a:chOff x="1743" y="2678"/>
              <a:chExt cx="754" cy="1172"/>
            </a:xfrm>
          </p:grpSpPr>
          <p:sp>
            <p:nvSpPr>
              <p:cNvPr id="780" name="Freeform 1176"/>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1" name="Freeform 1177"/>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2" name="Freeform 1178"/>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3" name="Freeform 1179"/>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4" name="Freeform 1180"/>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5" name="Freeform 1181"/>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6" name="Freeform 1182"/>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7" name="Freeform 1183"/>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8" name="Freeform 1184"/>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9" name="Freeform 1185"/>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0" name="Rectangle 1186"/>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791" name="Freeform 1187"/>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2" name="Freeform 1188"/>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3" name="Freeform 1189"/>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4" name="Freeform 1190"/>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5" name="Freeform 1191"/>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6" name="Freeform 1192"/>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7" name="Freeform 1193"/>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8" name="Freeform 1194"/>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9" name="Freeform 1195"/>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0" name="Freeform 1196"/>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1" name="Freeform 1197"/>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2" name="Freeform 1198"/>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3" name="Freeform 1199"/>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4" name="Freeform 1200"/>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5" name="Freeform 1201"/>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6" name="Freeform 1202"/>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7" name="Freeform 1203"/>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8" name="Freeform 1204"/>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9" name="Freeform 1205"/>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0" name="Freeform 1206"/>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1" name="Freeform 1207"/>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2" name="Freeform 1208"/>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3" name="Freeform 1209"/>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4" name="Rectangle 1210"/>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5" name="Freeform 1211"/>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6" name="Freeform 1212"/>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7" name="Rectangle 1213"/>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8" name="Freeform 1214"/>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9" name="Freeform 1215"/>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0" name="Freeform 1216"/>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1" name="Freeform 1217"/>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2" name="Freeform 1218"/>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3" name="Freeform 1219"/>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4" name="Freeform 1220"/>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 name="Freeform 1221"/>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6" name="Freeform 1222"/>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 name="Freeform 1223"/>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 name="Freeform 1224"/>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9" name="Freeform 1225"/>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 name="Freeform 1226"/>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 name="Freeform 1227"/>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 name="Freeform 1228"/>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3" name="Rectangle 1229"/>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4" name="Freeform 1230"/>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 name="Freeform 1231"/>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6" name="Freeform 1232"/>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 name="Freeform 1233"/>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 name="Freeform 1234"/>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 name="Freeform 1235"/>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 name="Freeform 1236"/>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 name="Freeform 1237"/>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 name="Freeform 1238"/>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 name="Freeform 1239"/>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 name="Freeform 1240"/>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 name="Freeform 1241"/>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 name="Freeform 1242"/>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 name="Freeform 1243"/>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 name="Freeform 1244"/>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9" name="Freeform 1245"/>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 name="Freeform 1246"/>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 name="Rectangle 1247"/>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2" name="Freeform 1248"/>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 name="Freeform 1249"/>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 name="Rectangle 1250"/>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5" name="Freeform 1251"/>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 name="Freeform 1252"/>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7" name="Freeform 1253"/>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8" name="Freeform 1254"/>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9" name="Freeform 1255"/>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0" name="Freeform 1256"/>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1" name="Freeform 1257"/>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2" name="Freeform 1258"/>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3" name="Freeform 1259"/>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4" name="Freeform 1260"/>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5" name="Freeform 1261"/>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6" name="Freeform 1262"/>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7" name="Freeform 1263"/>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8" name="Freeform 1264"/>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9" name="Freeform 1265"/>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0" name="Freeform 1266"/>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1" name="Freeform 1267"/>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2" name="Freeform 1268"/>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3" name="Freeform 1269"/>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4" name="Freeform 1270"/>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5" name="Freeform 1271"/>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6" name="Freeform 1272"/>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7" name="Freeform 1273"/>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8" name="Freeform 1274"/>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9" name="Freeform 1275"/>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0" name="Freeform 1276"/>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1" name="Freeform 1277"/>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2" name="Freeform 1278"/>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3" name="Freeform 1279"/>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4" name="Freeform 1280"/>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5" name="Freeform 1281"/>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6" name="Freeform 1282"/>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7" name="Freeform 1283"/>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8" name="Rectangle 1284"/>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89" name="Freeform 1285"/>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0" name="Freeform 1286"/>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1" name="Rectangle 1287"/>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92" name="Freeform 1288"/>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3" name="Freeform 1289"/>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4" name="Freeform 1290"/>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5" name="Freeform 1291"/>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6" name="Freeform 1292"/>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7" name="Freeform 1293"/>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8" name="Freeform 1294"/>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9" name="Freeform 1295"/>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0" name="Freeform 1296"/>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1" name="Freeform 1297"/>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2" name="Freeform 1298"/>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3" name="Freeform 1299"/>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4" name="Freeform 1300"/>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5" name="Freeform 1301"/>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6" name="Freeform 1302"/>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7" name="Freeform 1303"/>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8" name="Freeform 1304"/>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9" name="Freeform 1305"/>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0" name="Freeform 1306"/>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1" name="Freeform 1307"/>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2" name="Freeform 1308"/>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3" name="Freeform 1309"/>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4" name="Freeform 1310"/>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5" name="Rectangle 1311"/>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16" name="Freeform 1312"/>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7" name="Freeform 1313"/>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8" name="Freeform 1314"/>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9" name="Freeform 1315"/>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0" name="Freeform 1316"/>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1" name="Freeform 1317"/>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2" name="Freeform 1318"/>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3" name="Freeform 1319"/>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4" name="Freeform 1320"/>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5" name="Freeform 1321"/>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6" name="Freeform 1322"/>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7" name="Freeform 1323"/>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8" name="Rectangle 1324"/>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29" name="Freeform 1325"/>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0" name="Freeform 1326"/>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1" name="Freeform 1327"/>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2" name="Freeform 1328"/>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3" name="Freeform 1329"/>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4" name="Freeform 1330"/>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5" name="Freeform 1331"/>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6" name="Freeform 1332"/>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7" name="Freeform 1333"/>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8" name="Freeform 1334"/>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9" name="Freeform 1335"/>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0" name="Freeform 1336"/>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1" name="Freeform 1337"/>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2" name="Freeform 1338"/>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3" name="Freeform 1339"/>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4" name="Freeform 1340"/>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5" name="Freeform 1341"/>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6" name="Freeform 1342"/>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7" name="Freeform 1343"/>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8" name="Freeform 1344"/>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9" name="Freeform 1345"/>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0" name="Freeform 1346"/>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1" name="Freeform 1347"/>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2" name="Rectangle 1348"/>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3" name="Freeform 1349"/>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4" name="Freeform 1350"/>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5" name="Rectangle 1351"/>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6" name="Freeform 1352"/>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7" name="Freeform 1353"/>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8" name="Freeform 1354"/>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9" name="Freeform 1355"/>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0" name="Freeform 1356"/>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1" name="Freeform 1357"/>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2" name="Freeform 1358"/>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3" name="Freeform 1359"/>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4" name="Freeform 1360"/>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5" name="Freeform 1361"/>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6" name="Freeform 1362"/>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7" name="Freeform 1363"/>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8" name="Freeform 1364"/>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9" name="Freeform 1365"/>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0" name="Freeform 1366"/>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1" name="Rectangle 1367"/>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72" name="Freeform 1368"/>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3" name="Freeform 1369"/>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4" name="Freeform 1370"/>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5" name="Freeform 1371"/>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6" name="Freeform 1372"/>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7" name="Freeform 1373"/>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8" name="Freeform 1374"/>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9" name="Freeform 1375"/>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73" name="Group 1376"/>
            <p:cNvGrpSpPr>
              <a:grpSpLocks/>
            </p:cNvGrpSpPr>
            <p:nvPr/>
          </p:nvGrpSpPr>
          <p:grpSpPr bwMode="auto">
            <a:xfrm>
              <a:off x="1250" y="2854"/>
              <a:ext cx="0" cy="112"/>
              <a:chOff x="1827" y="2830"/>
              <a:chExt cx="636" cy="644"/>
            </a:xfrm>
          </p:grpSpPr>
          <p:sp>
            <p:nvSpPr>
              <p:cNvPr id="580" name="Freeform 1377"/>
              <p:cNvSpPr>
                <a:spLocks/>
              </p:cNvSpPr>
              <p:nvPr/>
            </p:nvSpPr>
            <p:spPr bwMode="auto">
              <a:xfrm>
                <a:off x="2087" y="34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1" name="Freeform 1378"/>
              <p:cNvSpPr>
                <a:spLocks/>
              </p:cNvSpPr>
              <p:nvPr/>
            </p:nvSpPr>
            <p:spPr bwMode="auto">
              <a:xfrm>
                <a:off x="2087" y="34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2" name="Freeform 1379"/>
              <p:cNvSpPr>
                <a:spLocks/>
              </p:cNvSpPr>
              <p:nvPr/>
            </p:nvSpPr>
            <p:spPr bwMode="auto">
              <a:xfrm>
                <a:off x="2077" y="34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3" name="Freeform 1380"/>
              <p:cNvSpPr>
                <a:spLocks/>
              </p:cNvSpPr>
              <p:nvPr/>
            </p:nvSpPr>
            <p:spPr bwMode="auto">
              <a:xfrm>
                <a:off x="2077" y="3432"/>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4" name="Freeform 1381"/>
              <p:cNvSpPr>
                <a:spLocks/>
              </p:cNvSpPr>
              <p:nvPr/>
            </p:nvSpPr>
            <p:spPr bwMode="auto">
              <a:xfrm>
                <a:off x="2077" y="34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5" name="Freeform 1382"/>
              <p:cNvSpPr>
                <a:spLocks/>
              </p:cNvSpPr>
              <p:nvPr/>
            </p:nvSpPr>
            <p:spPr bwMode="auto">
              <a:xfrm>
                <a:off x="2067" y="34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6" name="Freeform 1383"/>
              <p:cNvSpPr>
                <a:spLocks/>
              </p:cNvSpPr>
              <p:nvPr/>
            </p:nvSpPr>
            <p:spPr bwMode="auto">
              <a:xfrm>
                <a:off x="2067" y="3426"/>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7" name="Freeform 1384"/>
              <p:cNvSpPr>
                <a:spLocks/>
              </p:cNvSpPr>
              <p:nvPr/>
            </p:nvSpPr>
            <p:spPr bwMode="auto">
              <a:xfrm>
                <a:off x="2067" y="3456"/>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8" name="Freeform 1385"/>
              <p:cNvSpPr>
                <a:spLocks/>
              </p:cNvSpPr>
              <p:nvPr/>
            </p:nvSpPr>
            <p:spPr bwMode="auto">
              <a:xfrm>
                <a:off x="2055" y="3420"/>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9" name="Rectangle 1386"/>
              <p:cNvSpPr>
                <a:spLocks noChangeArrowheads="1"/>
              </p:cNvSpPr>
              <p:nvPr/>
            </p:nvSpPr>
            <p:spPr bwMode="auto">
              <a:xfrm>
                <a:off x="2055" y="3420"/>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90" name="Freeform 1387"/>
              <p:cNvSpPr>
                <a:spLocks/>
              </p:cNvSpPr>
              <p:nvPr/>
            </p:nvSpPr>
            <p:spPr bwMode="auto">
              <a:xfrm>
                <a:off x="2055" y="345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1" name="Freeform 1388"/>
              <p:cNvSpPr>
                <a:spLocks/>
              </p:cNvSpPr>
              <p:nvPr/>
            </p:nvSpPr>
            <p:spPr bwMode="auto">
              <a:xfrm>
                <a:off x="2045" y="341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2" name="Rectangle 1389"/>
              <p:cNvSpPr>
                <a:spLocks noChangeArrowheads="1"/>
              </p:cNvSpPr>
              <p:nvPr/>
            </p:nvSpPr>
            <p:spPr bwMode="auto">
              <a:xfrm>
                <a:off x="2045" y="34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93" name="Freeform 1390"/>
              <p:cNvSpPr>
                <a:spLocks/>
              </p:cNvSpPr>
              <p:nvPr/>
            </p:nvSpPr>
            <p:spPr bwMode="auto">
              <a:xfrm>
                <a:off x="2045" y="344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4" name="Freeform 1391"/>
              <p:cNvSpPr>
                <a:spLocks/>
              </p:cNvSpPr>
              <p:nvPr/>
            </p:nvSpPr>
            <p:spPr bwMode="auto">
              <a:xfrm>
                <a:off x="2033" y="340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5" name="Freeform 1392"/>
              <p:cNvSpPr>
                <a:spLocks/>
              </p:cNvSpPr>
              <p:nvPr/>
            </p:nvSpPr>
            <p:spPr bwMode="auto">
              <a:xfrm>
                <a:off x="2033" y="34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6" name="Freeform 1393"/>
              <p:cNvSpPr>
                <a:spLocks/>
              </p:cNvSpPr>
              <p:nvPr/>
            </p:nvSpPr>
            <p:spPr bwMode="auto">
              <a:xfrm>
                <a:off x="2033" y="34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7" name="Freeform 1394"/>
              <p:cNvSpPr>
                <a:spLocks/>
              </p:cNvSpPr>
              <p:nvPr/>
            </p:nvSpPr>
            <p:spPr bwMode="auto">
              <a:xfrm>
                <a:off x="2023" y="340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8" name="Freeform 1395"/>
              <p:cNvSpPr>
                <a:spLocks/>
              </p:cNvSpPr>
              <p:nvPr/>
            </p:nvSpPr>
            <p:spPr bwMode="auto">
              <a:xfrm>
                <a:off x="2023" y="340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9" name="Freeform 1396"/>
              <p:cNvSpPr>
                <a:spLocks/>
              </p:cNvSpPr>
              <p:nvPr/>
            </p:nvSpPr>
            <p:spPr bwMode="auto">
              <a:xfrm>
                <a:off x="2023" y="343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0" name="Freeform 1397"/>
              <p:cNvSpPr>
                <a:spLocks/>
              </p:cNvSpPr>
              <p:nvPr/>
            </p:nvSpPr>
            <p:spPr bwMode="auto">
              <a:xfrm>
                <a:off x="2013" y="33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1" name="Freeform 1398"/>
              <p:cNvSpPr>
                <a:spLocks/>
              </p:cNvSpPr>
              <p:nvPr/>
            </p:nvSpPr>
            <p:spPr bwMode="auto">
              <a:xfrm>
                <a:off x="2013" y="33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2" name="Freeform 1399"/>
              <p:cNvSpPr>
                <a:spLocks/>
              </p:cNvSpPr>
              <p:nvPr/>
            </p:nvSpPr>
            <p:spPr bwMode="auto">
              <a:xfrm>
                <a:off x="2013" y="34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3" name="Freeform 1400"/>
              <p:cNvSpPr>
                <a:spLocks/>
              </p:cNvSpPr>
              <p:nvPr/>
            </p:nvSpPr>
            <p:spPr bwMode="auto">
              <a:xfrm>
                <a:off x="2001" y="33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4" name="Freeform 1401"/>
              <p:cNvSpPr>
                <a:spLocks/>
              </p:cNvSpPr>
              <p:nvPr/>
            </p:nvSpPr>
            <p:spPr bwMode="auto">
              <a:xfrm>
                <a:off x="2001" y="338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5" name="Freeform 1402"/>
              <p:cNvSpPr>
                <a:spLocks/>
              </p:cNvSpPr>
              <p:nvPr/>
            </p:nvSpPr>
            <p:spPr bwMode="auto">
              <a:xfrm>
                <a:off x="2001" y="341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6" name="Freeform 1403"/>
              <p:cNvSpPr>
                <a:spLocks/>
              </p:cNvSpPr>
              <p:nvPr/>
            </p:nvSpPr>
            <p:spPr bwMode="auto">
              <a:xfrm>
                <a:off x="1991" y="33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7" name="Freeform 1404"/>
              <p:cNvSpPr>
                <a:spLocks/>
              </p:cNvSpPr>
              <p:nvPr/>
            </p:nvSpPr>
            <p:spPr bwMode="auto">
              <a:xfrm>
                <a:off x="1991" y="33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8" name="Freeform 1405"/>
              <p:cNvSpPr>
                <a:spLocks/>
              </p:cNvSpPr>
              <p:nvPr/>
            </p:nvSpPr>
            <p:spPr bwMode="auto">
              <a:xfrm>
                <a:off x="1991" y="34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9" name="Freeform 1406"/>
              <p:cNvSpPr>
                <a:spLocks/>
              </p:cNvSpPr>
              <p:nvPr/>
            </p:nvSpPr>
            <p:spPr bwMode="auto">
              <a:xfrm>
                <a:off x="1829" y="328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0" name="Freeform 1407"/>
              <p:cNvSpPr>
                <a:spLocks/>
              </p:cNvSpPr>
              <p:nvPr/>
            </p:nvSpPr>
            <p:spPr bwMode="auto">
              <a:xfrm>
                <a:off x="1843" y="3294"/>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1" name="Freeform 1408"/>
              <p:cNvSpPr>
                <a:spLocks/>
              </p:cNvSpPr>
              <p:nvPr/>
            </p:nvSpPr>
            <p:spPr bwMode="auto">
              <a:xfrm>
                <a:off x="1827" y="3286"/>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2" name="Freeform 1409"/>
              <p:cNvSpPr>
                <a:spLocks/>
              </p:cNvSpPr>
              <p:nvPr/>
            </p:nvSpPr>
            <p:spPr bwMode="auto">
              <a:xfrm>
                <a:off x="1827" y="3288"/>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3" name="Freeform 1410"/>
              <p:cNvSpPr>
                <a:spLocks/>
              </p:cNvSpPr>
              <p:nvPr/>
            </p:nvSpPr>
            <p:spPr bwMode="auto">
              <a:xfrm>
                <a:off x="2123" y="3190"/>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4" name="Freeform 1411"/>
              <p:cNvSpPr>
                <a:spLocks/>
              </p:cNvSpPr>
              <p:nvPr/>
            </p:nvSpPr>
            <p:spPr bwMode="auto">
              <a:xfrm>
                <a:off x="1827" y="3018"/>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5" name="Freeform 1412"/>
              <p:cNvSpPr>
                <a:spLocks/>
              </p:cNvSpPr>
              <p:nvPr/>
            </p:nvSpPr>
            <p:spPr bwMode="auto">
              <a:xfrm>
                <a:off x="1827" y="3216"/>
                <a:ext cx="296" cy="216"/>
              </a:xfrm>
              <a:custGeom>
                <a:avLst/>
                <a:gdLst>
                  <a:gd name="T0" fmla="*/ 296 w 296"/>
                  <a:gd name="T1" fmla="*/ 172 h 216"/>
                  <a:gd name="T2" fmla="*/ 296 w 296"/>
                  <a:gd name="T3" fmla="*/ 216 h 216"/>
                  <a:gd name="T4" fmla="*/ 0 w 296"/>
                  <a:gd name="T5" fmla="*/ 46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6" name="Freeform 1413"/>
              <p:cNvSpPr>
                <a:spLocks/>
              </p:cNvSpPr>
              <p:nvPr/>
            </p:nvSpPr>
            <p:spPr bwMode="auto">
              <a:xfrm>
                <a:off x="1847" y="3236"/>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7" name="Freeform 1414"/>
              <p:cNvSpPr>
                <a:spLocks/>
              </p:cNvSpPr>
              <p:nvPr/>
            </p:nvSpPr>
            <p:spPr bwMode="auto">
              <a:xfrm>
                <a:off x="1847" y="3236"/>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8" name="Freeform 1415"/>
              <p:cNvSpPr>
                <a:spLocks/>
              </p:cNvSpPr>
              <p:nvPr/>
            </p:nvSpPr>
            <p:spPr bwMode="auto">
              <a:xfrm>
                <a:off x="1847" y="3250"/>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9" name="Freeform 1416"/>
              <p:cNvSpPr>
                <a:spLocks/>
              </p:cNvSpPr>
              <p:nvPr/>
            </p:nvSpPr>
            <p:spPr bwMode="auto">
              <a:xfrm>
                <a:off x="2109" y="33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0" name="Freeform 1417"/>
              <p:cNvSpPr>
                <a:spLocks/>
              </p:cNvSpPr>
              <p:nvPr/>
            </p:nvSpPr>
            <p:spPr bwMode="auto">
              <a:xfrm>
                <a:off x="2109" y="338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1" name="Freeform 1418"/>
              <p:cNvSpPr>
                <a:spLocks/>
              </p:cNvSpPr>
              <p:nvPr/>
            </p:nvSpPr>
            <p:spPr bwMode="auto">
              <a:xfrm>
                <a:off x="2109" y="341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2" name="Freeform 1419"/>
              <p:cNvSpPr>
                <a:spLocks/>
              </p:cNvSpPr>
              <p:nvPr/>
            </p:nvSpPr>
            <p:spPr bwMode="auto">
              <a:xfrm>
                <a:off x="2099" y="33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3" name="Freeform 1420"/>
              <p:cNvSpPr>
                <a:spLocks/>
              </p:cNvSpPr>
              <p:nvPr/>
            </p:nvSpPr>
            <p:spPr bwMode="auto">
              <a:xfrm>
                <a:off x="2099" y="3382"/>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4" name="Freeform 1421"/>
              <p:cNvSpPr>
                <a:spLocks/>
              </p:cNvSpPr>
              <p:nvPr/>
            </p:nvSpPr>
            <p:spPr bwMode="auto">
              <a:xfrm>
                <a:off x="2099" y="3412"/>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5" name="Freeform 1422"/>
              <p:cNvSpPr>
                <a:spLocks/>
              </p:cNvSpPr>
              <p:nvPr/>
            </p:nvSpPr>
            <p:spPr bwMode="auto">
              <a:xfrm>
                <a:off x="2087" y="3376"/>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6" name="Rectangle 1423"/>
              <p:cNvSpPr>
                <a:spLocks noChangeArrowheads="1"/>
              </p:cNvSpPr>
              <p:nvPr/>
            </p:nvSpPr>
            <p:spPr bwMode="auto">
              <a:xfrm>
                <a:off x="2087" y="337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627" name="Freeform 1424"/>
              <p:cNvSpPr>
                <a:spLocks/>
              </p:cNvSpPr>
              <p:nvPr/>
            </p:nvSpPr>
            <p:spPr bwMode="auto">
              <a:xfrm>
                <a:off x="2087" y="340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8" name="Freeform 1425"/>
              <p:cNvSpPr>
                <a:spLocks/>
              </p:cNvSpPr>
              <p:nvPr/>
            </p:nvSpPr>
            <p:spPr bwMode="auto">
              <a:xfrm>
                <a:off x="2077" y="3370"/>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9" name="Rectangle 1426"/>
              <p:cNvSpPr>
                <a:spLocks noChangeArrowheads="1"/>
              </p:cNvSpPr>
              <p:nvPr/>
            </p:nvSpPr>
            <p:spPr bwMode="auto">
              <a:xfrm>
                <a:off x="2077" y="3370"/>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630" name="Freeform 1427"/>
              <p:cNvSpPr>
                <a:spLocks/>
              </p:cNvSpPr>
              <p:nvPr/>
            </p:nvSpPr>
            <p:spPr bwMode="auto">
              <a:xfrm>
                <a:off x="2077" y="340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1" name="Freeform 1428"/>
              <p:cNvSpPr>
                <a:spLocks/>
              </p:cNvSpPr>
              <p:nvPr/>
            </p:nvSpPr>
            <p:spPr bwMode="auto">
              <a:xfrm>
                <a:off x="2067" y="336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2" name="Freeform 1429"/>
              <p:cNvSpPr>
                <a:spLocks/>
              </p:cNvSpPr>
              <p:nvPr/>
            </p:nvSpPr>
            <p:spPr bwMode="auto">
              <a:xfrm>
                <a:off x="2067" y="3362"/>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3" name="Freeform 1430"/>
              <p:cNvSpPr>
                <a:spLocks/>
              </p:cNvSpPr>
              <p:nvPr/>
            </p:nvSpPr>
            <p:spPr bwMode="auto">
              <a:xfrm>
                <a:off x="2067" y="3394"/>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4" name="Freeform 1431"/>
              <p:cNvSpPr>
                <a:spLocks/>
              </p:cNvSpPr>
              <p:nvPr/>
            </p:nvSpPr>
            <p:spPr bwMode="auto">
              <a:xfrm>
                <a:off x="2055" y="335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5" name="Freeform 1432"/>
              <p:cNvSpPr>
                <a:spLocks/>
              </p:cNvSpPr>
              <p:nvPr/>
            </p:nvSpPr>
            <p:spPr bwMode="auto">
              <a:xfrm>
                <a:off x="2055" y="335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6" name="Freeform 1433"/>
              <p:cNvSpPr>
                <a:spLocks/>
              </p:cNvSpPr>
              <p:nvPr/>
            </p:nvSpPr>
            <p:spPr bwMode="auto">
              <a:xfrm>
                <a:off x="2055" y="338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7" name="Freeform 1434"/>
              <p:cNvSpPr>
                <a:spLocks/>
              </p:cNvSpPr>
              <p:nvPr/>
            </p:nvSpPr>
            <p:spPr bwMode="auto">
              <a:xfrm>
                <a:off x="2045" y="33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8" name="Freeform 1435"/>
              <p:cNvSpPr>
                <a:spLocks/>
              </p:cNvSpPr>
              <p:nvPr/>
            </p:nvSpPr>
            <p:spPr bwMode="auto">
              <a:xfrm>
                <a:off x="2045" y="33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9" name="Freeform 1436"/>
              <p:cNvSpPr>
                <a:spLocks/>
              </p:cNvSpPr>
              <p:nvPr/>
            </p:nvSpPr>
            <p:spPr bwMode="auto">
              <a:xfrm>
                <a:off x="2045" y="338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0" name="Freeform 1437"/>
              <p:cNvSpPr>
                <a:spLocks/>
              </p:cNvSpPr>
              <p:nvPr/>
            </p:nvSpPr>
            <p:spPr bwMode="auto">
              <a:xfrm>
                <a:off x="2033" y="33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1" name="Freeform 1438"/>
              <p:cNvSpPr>
                <a:spLocks/>
              </p:cNvSpPr>
              <p:nvPr/>
            </p:nvSpPr>
            <p:spPr bwMode="auto">
              <a:xfrm>
                <a:off x="2033" y="33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2" name="Freeform 1439"/>
              <p:cNvSpPr>
                <a:spLocks/>
              </p:cNvSpPr>
              <p:nvPr/>
            </p:nvSpPr>
            <p:spPr bwMode="auto">
              <a:xfrm>
                <a:off x="2033" y="3374"/>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3" name="Freeform 1440"/>
              <p:cNvSpPr>
                <a:spLocks/>
              </p:cNvSpPr>
              <p:nvPr/>
            </p:nvSpPr>
            <p:spPr bwMode="auto">
              <a:xfrm>
                <a:off x="2023" y="33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4" name="Freeform 1441"/>
              <p:cNvSpPr>
                <a:spLocks/>
              </p:cNvSpPr>
              <p:nvPr/>
            </p:nvSpPr>
            <p:spPr bwMode="auto">
              <a:xfrm>
                <a:off x="2023" y="33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5" name="Freeform 1442"/>
              <p:cNvSpPr>
                <a:spLocks/>
              </p:cNvSpPr>
              <p:nvPr/>
            </p:nvSpPr>
            <p:spPr bwMode="auto">
              <a:xfrm>
                <a:off x="2023" y="33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6" name="Freeform 1443"/>
              <p:cNvSpPr>
                <a:spLocks/>
              </p:cNvSpPr>
              <p:nvPr/>
            </p:nvSpPr>
            <p:spPr bwMode="auto">
              <a:xfrm>
                <a:off x="2013" y="33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7" name="Freeform 1444"/>
              <p:cNvSpPr>
                <a:spLocks/>
              </p:cNvSpPr>
              <p:nvPr/>
            </p:nvSpPr>
            <p:spPr bwMode="auto">
              <a:xfrm>
                <a:off x="2013" y="3332"/>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8" name="Freeform 1445"/>
              <p:cNvSpPr>
                <a:spLocks/>
              </p:cNvSpPr>
              <p:nvPr/>
            </p:nvSpPr>
            <p:spPr bwMode="auto">
              <a:xfrm>
                <a:off x="2013" y="33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9" name="Freeform 1446"/>
              <p:cNvSpPr>
                <a:spLocks/>
              </p:cNvSpPr>
              <p:nvPr/>
            </p:nvSpPr>
            <p:spPr bwMode="auto">
              <a:xfrm>
                <a:off x="2001" y="3326"/>
                <a:ext cx="8" cy="36"/>
              </a:xfrm>
              <a:custGeom>
                <a:avLst/>
                <a:gdLst>
                  <a:gd name="T0" fmla="*/ 0 w 8"/>
                  <a:gd name="T1" fmla="*/ 30 h 36"/>
                  <a:gd name="T2" fmla="*/ 0 w 8"/>
                  <a:gd name="T3" fmla="*/ 0 h 36"/>
                  <a:gd name="T4" fmla="*/ 8 w 8"/>
                  <a:gd name="T5" fmla="*/ 4 h 36"/>
                  <a:gd name="T6" fmla="*/ 8 w 8"/>
                  <a:gd name="T7" fmla="*/ 36 h 36"/>
                  <a:gd name="T8" fmla="*/ 0 w 8"/>
                  <a:gd name="T9" fmla="*/ 30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0"/>
                    </a:moveTo>
                    <a:lnTo>
                      <a:pt x="0" y="0"/>
                    </a:lnTo>
                    <a:lnTo>
                      <a:pt x="8" y="4"/>
                    </a:lnTo>
                    <a:lnTo>
                      <a:pt x="8" y="36"/>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50" name="Rectangle 1447"/>
              <p:cNvSpPr>
                <a:spLocks noChangeArrowheads="1"/>
              </p:cNvSpPr>
              <p:nvPr/>
            </p:nvSpPr>
            <p:spPr bwMode="auto">
              <a:xfrm>
                <a:off x="2001" y="332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651" name="Freeform 1448"/>
              <p:cNvSpPr>
                <a:spLocks/>
              </p:cNvSpPr>
              <p:nvPr/>
            </p:nvSpPr>
            <p:spPr bwMode="auto">
              <a:xfrm>
                <a:off x="2001" y="3356"/>
                <a:ext cx="8" cy="6"/>
              </a:xfrm>
              <a:custGeom>
                <a:avLst/>
                <a:gdLst>
                  <a:gd name="T0" fmla="*/ 8 w 8"/>
                  <a:gd name="T1" fmla="*/ 6 h 6"/>
                  <a:gd name="T2" fmla="*/ 8 w 8"/>
                  <a:gd name="T3" fmla="*/ 2 h 6"/>
                  <a:gd name="T4" fmla="*/ 2 w 8"/>
                  <a:gd name="T5" fmla="*/ 0 h 6"/>
                  <a:gd name="T6" fmla="*/ 0 w 8"/>
                  <a:gd name="T7" fmla="*/ 0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0"/>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52" name="Freeform 1449"/>
              <p:cNvSpPr>
                <a:spLocks/>
              </p:cNvSpPr>
              <p:nvPr/>
            </p:nvSpPr>
            <p:spPr bwMode="auto">
              <a:xfrm>
                <a:off x="1991" y="3320"/>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53" name="Rectangle 1450"/>
              <p:cNvSpPr>
                <a:spLocks noChangeArrowheads="1"/>
              </p:cNvSpPr>
              <p:nvPr/>
            </p:nvSpPr>
            <p:spPr bwMode="auto">
              <a:xfrm>
                <a:off x="1991" y="3320"/>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654" name="Freeform 1451"/>
              <p:cNvSpPr>
                <a:spLocks/>
              </p:cNvSpPr>
              <p:nvPr/>
            </p:nvSpPr>
            <p:spPr bwMode="auto">
              <a:xfrm>
                <a:off x="1991" y="335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55" name="Freeform 1452"/>
              <p:cNvSpPr>
                <a:spLocks/>
              </p:cNvSpPr>
              <p:nvPr/>
            </p:nvSpPr>
            <p:spPr bwMode="auto">
              <a:xfrm>
                <a:off x="1829" y="322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56" name="Freeform 1453"/>
              <p:cNvSpPr>
                <a:spLocks/>
              </p:cNvSpPr>
              <p:nvPr/>
            </p:nvSpPr>
            <p:spPr bwMode="auto">
              <a:xfrm>
                <a:off x="1843" y="3232"/>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57" name="Freeform 1454"/>
              <p:cNvSpPr>
                <a:spLocks/>
              </p:cNvSpPr>
              <p:nvPr/>
            </p:nvSpPr>
            <p:spPr bwMode="auto">
              <a:xfrm>
                <a:off x="1827" y="3222"/>
                <a:ext cx="18" cy="12"/>
              </a:xfrm>
              <a:custGeom>
                <a:avLst/>
                <a:gdLst>
                  <a:gd name="T0" fmla="*/ 0 w 18"/>
                  <a:gd name="T1" fmla="*/ 2 h 12"/>
                  <a:gd name="T2" fmla="*/ 2 w 18"/>
                  <a:gd name="T3" fmla="*/ 0 h 12"/>
                  <a:gd name="T4" fmla="*/ 18 w 18"/>
                  <a:gd name="T5" fmla="*/ 10 h 12"/>
                  <a:gd name="T6" fmla="*/ 16 w 18"/>
                  <a:gd name="T7" fmla="*/ 12 h 12"/>
                  <a:gd name="T8" fmla="*/ 0 w 18"/>
                  <a:gd name="T9" fmla="*/ 2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58" name="Freeform 1455"/>
              <p:cNvSpPr>
                <a:spLocks/>
              </p:cNvSpPr>
              <p:nvPr/>
            </p:nvSpPr>
            <p:spPr bwMode="auto">
              <a:xfrm>
                <a:off x="1827" y="3224"/>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59" name="Freeform 1456"/>
              <p:cNvSpPr>
                <a:spLocks/>
              </p:cNvSpPr>
              <p:nvPr/>
            </p:nvSpPr>
            <p:spPr bwMode="auto">
              <a:xfrm>
                <a:off x="2123" y="3128"/>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0" name="Freeform 1457"/>
              <p:cNvSpPr>
                <a:spLocks/>
              </p:cNvSpPr>
              <p:nvPr/>
            </p:nvSpPr>
            <p:spPr bwMode="auto">
              <a:xfrm>
                <a:off x="1827" y="2956"/>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1" name="Freeform 1458"/>
              <p:cNvSpPr>
                <a:spLocks/>
              </p:cNvSpPr>
              <p:nvPr/>
            </p:nvSpPr>
            <p:spPr bwMode="auto">
              <a:xfrm>
                <a:off x="1827" y="3154"/>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2" name="Freeform 1459"/>
              <p:cNvSpPr>
                <a:spLocks/>
              </p:cNvSpPr>
              <p:nvPr/>
            </p:nvSpPr>
            <p:spPr bwMode="auto">
              <a:xfrm>
                <a:off x="1847" y="3174"/>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3" name="Rectangle 1460"/>
              <p:cNvSpPr>
                <a:spLocks noChangeArrowheads="1"/>
              </p:cNvSpPr>
              <p:nvPr/>
            </p:nvSpPr>
            <p:spPr bwMode="auto">
              <a:xfrm>
                <a:off x="1847" y="3174"/>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664" name="Freeform 1461"/>
              <p:cNvSpPr>
                <a:spLocks/>
              </p:cNvSpPr>
              <p:nvPr/>
            </p:nvSpPr>
            <p:spPr bwMode="auto">
              <a:xfrm>
                <a:off x="1847" y="3188"/>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5" name="Freeform 1462"/>
              <p:cNvSpPr>
                <a:spLocks/>
              </p:cNvSpPr>
              <p:nvPr/>
            </p:nvSpPr>
            <p:spPr bwMode="auto">
              <a:xfrm>
                <a:off x="2109" y="3324"/>
                <a:ext cx="8" cy="36"/>
              </a:xfrm>
              <a:custGeom>
                <a:avLst/>
                <a:gdLst>
                  <a:gd name="T0" fmla="*/ 0 w 8"/>
                  <a:gd name="T1" fmla="*/ 32 h 36"/>
                  <a:gd name="T2" fmla="*/ 0 w 8"/>
                  <a:gd name="T3" fmla="*/ 0 h 36"/>
                  <a:gd name="T4" fmla="*/ 8 w 8"/>
                  <a:gd name="T5" fmla="*/ 6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6"/>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6" name="Freeform 1463"/>
              <p:cNvSpPr>
                <a:spLocks/>
              </p:cNvSpPr>
              <p:nvPr/>
            </p:nvSpPr>
            <p:spPr bwMode="auto">
              <a:xfrm>
                <a:off x="2109" y="332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7" name="Freeform 1464"/>
              <p:cNvSpPr>
                <a:spLocks/>
              </p:cNvSpPr>
              <p:nvPr/>
            </p:nvSpPr>
            <p:spPr bwMode="auto">
              <a:xfrm>
                <a:off x="2109" y="335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8" name="Freeform 1465"/>
              <p:cNvSpPr>
                <a:spLocks/>
              </p:cNvSpPr>
              <p:nvPr/>
            </p:nvSpPr>
            <p:spPr bwMode="auto">
              <a:xfrm>
                <a:off x="2099" y="331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69" name="Freeform 1466"/>
              <p:cNvSpPr>
                <a:spLocks/>
              </p:cNvSpPr>
              <p:nvPr/>
            </p:nvSpPr>
            <p:spPr bwMode="auto">
              <a:xfrm>
                <a:off x="2099" y="331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0" name="Freeform 1467"/>
              <p:cNvSpPr>
                <a:spLocks/>
              </p:cNvSpPr>
              <p:nvPr/>
            </p:nvSpPr>
            <p:spPr bwMode="auto">
              <a:xfrm>
                <a:off x="2099" y="335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1" name="Freeform 1468"/>
              <p:cNvSpPr>
                <a:spLocks/>
              </p:cNvSpPr>
              <p:nvPr/>
            </p:nvSpPr>
            <p:spPr bwMode="auto">
              <a:xfrm>
                <a:off x="2087" y="331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2" name="Freeform 1469"/>
              <p:cNvSpPr>
                <a:spLocks/>
              </p:cNvSpPr>
              <p:nvPr/>
            </p:nvSpPr>
            <p:spPr bwMode="auto">
              <a:xfrm>
                <a:off x="2087" y="331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3" name="Freeform 1470"/>
              <p:cNvSpPr>
                <a:spLocks/>
              </p:cNvSpPr>
              <p:nvPr/>
            </p:nvSpPr>
            <p:spPr bwMode="auto">
              <a:xfrm>
                <a:off x="2087" y="334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4" name="Freeform 1471"/>
              <p:cNvSpPr>
                <a:spLocks/>
              </p:cNvSpPr>
              <p:nvPr/>
            </p:nvSpPr>
            <p:spPr bwMode="auto">
              <a:xfrm>
                <a:off x="2077" y="33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5" name="Freeform 1472"/>
              <p:cNvSpPr>
                <a:spLocks/>
              </p:cNvSpPr>
              <p:nvPr/>
            </p:nvSpPr>
            <p:spPr bwMode="auto">
              <a:xfrm>
                <a:off x="2077" y="330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6" name="Freeform 1473"/>
              <p:cNvSpPr>
                <a:spLocks/>
              </p:cNvSpPr>
              <p:nvPr/>
            </p:nvSpPr>
            <p:spPr bwMode="auto">
              <a:xfrm>
                <a:off x="2077" y="333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7" name="Freeform 1474"/>
              <p:cNvSpPr>
                <a:spLocks/>
              </p:cNvSpPr>
              <p:nvPr/>
            </p:nvSpPr>
            <p:spPr bwMode="auto">
              <a:xfrm>
                <a:off x="2067" y="330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8" name="Freeform 1475"/>
              <p:cNvSpPr>
                <a:spLocks/>
              </p:cNvSpPr>
              <p:nvPr/>
            </p:nvSpPr>
            <p:spPr bwMode="auto">
              <a:xfrm>
                <a:off x="2067" y="3300"/>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79" name="Freeform 1476"/>
              <p:cNvSpPr>
                <a:spLocks/>
              </p:cNvSpPr>
              <p:nvPr/>
            </p:nvSpPr>
            <p:spPr bwMode="auto">
              <a:xfrm>
                <a:off x="2067" y="3330"/>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0" name="Freeform 1477"/>
              <p:cNvSpPr>
                <a:spLocks/>
              </p:cNvSpPr>
              <p:nvPr/>
            </p:nvSpPr>
            <p:spPr bwMode="auto">
              <a:xfrm>
                <a:off x="2055" y="32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1" name="Freeform 1478"/>
              <p:cNvSpPr>
                <a:spLocks/>
              </p:cNvSpPr>
              <p:nvPr/>
            </p:nvSpPr>
            <p:spPr bwMode="auto">
              <a:xfrm>
                <a:off x="2055" y="329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2" name="Freeform 1479"/>
              <p:cNvSpPr>
                <a:spLocks/>
              </p:cNvSpPr>
              <p:nvPr/>
            </p:nvSpPr>
            <p:spPr bwMode="auto">
              <a:xfrm>
                <a:off x="2055" y="3324"/>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3" name="Freeform 1480"/>
              <p:cNvSpPr>
                <a:spLocks/>
              </p:cNvSpPr>
              <p:nvPr/>
            </p:nvSpPr>
            <p:spPr bwMode="auto">
              <a:xfrm>
                <a:off x="2045" y="32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4" name="Freeform 1481"/>
              <p:cNvSpPr>
                <a:spLocks/>
              </p:cNvSpPr>
              <p:nvPr/>
            </p:nvSpPr>
            <p:spPr bwMode="auto">
              <a:xfrm>
                <a:off x="2045" y="328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5" name="Freeform 1482"/>
              <p:cNvSpPr>
                <a:spLocks/>
              </p:cNvSpPr>
              <p:nvPr/>
            </p:nvSpPr>
            <p:spPr bwMode="auto">
              <a:xfrm>
                <a:off x="2045" y="3318"/>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6" name="Freeform 1483"/>
              <p:cNvSpPr>
                <a:spLocks/>
              </p:cNvSpPr>
              <p:nvPr/>
            </p:nvSpPr>
            <p:spPr bwMode="auto">
              <a:xfrm>
                <a:off x="2033" y="3282"/>
                <a:ext cx="8" cy="36"/>
              </a:xfrm>
              <a:custGeom>
                <a:avLst/>
                <a:gdLst>
                  <a:gd name="T0" fmla="*/ 0 w 8"/>
                  <a:gd name="T1" fmla="*/ 30 h 36"/>
                  <a:gd name="T2" fmla="*/ 0 w 8"/>
                  <a:gd name="T3" fmla="*/ 0 h 36"/>
                  <a:gd name="T4" fmla="*/ 8 w 8"/>
                  <a:gd name="T5" fmla="*/ 4 h 36"/>
                  <a:gd name="T6" fmla="*/ 8 w 8"/>
                  <a:gd name="T7" fmla="*/ 36 h 36"/>
                  <a:gd name="T8" fmla="*/ 0 w 8"/>
                  <a:gd name="T9" fmla="*/ 30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0"/>
                    </a:moveTo>
                    <a:lnTo>
                      <a:pt x="0" y="0"/>
                    </a:lnTo>
                    <a:lnTo>
                      <a:pt x="8" y="4"/>
                    </a:lnTo>
                    <a:lnTo>
                      <a:pt x="8" y="36"/>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7" name="Rectangle 1484"/>
              <p:cNvSpPr>
                <a:spLocks noChangeArrowheads="1"/>
              </p:cNvSpPr>
              <p:nvPr/>
            </p:nvSpPr>
            <p:spPr bwMode="auto">
              <a:xfrm>
                <a:off x="2033" y="328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688" name="Freeform 1485"/>
              <p:cNvSpPr>
                <a:spLocks/>
              </p:cNvSpPr>
              <p:nvPr/>
            </p:nvSpPr>
            <p:spPr bwMode="auto">
              <a:xfrm>
                <a:off x="2033" y="3312"/>
                <a:ext cx="8" cy="6"/>
              </a:xfrm>
              <a:custGeom>
                <a:avLst/>
                <a:gdLst>
                  <a:gd name="T0" fmla="*/ 8 w 8"/>
                  <a:gd name="T1" fmla="*/ 6 h 6"/>
                  <a:gd name="T2" fmla="*/ 8 w 8"/>
                  <a:gd name="T3" fmla="*/ 2 h 6"/>
                  <a:gd name="T4" fmla="*/ 2 w 8"/>
                  <a:gd name="T5" fmla="*/ 0 h 6"/>
                  <a:gd name="T6" fmla="*/ 0 w 8"/>
                  <a:gd name="T7" fmla="*/ 0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0"/>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89" name="Freeform 1486"/>
              <p:cNvSpPr>
                <a:spLocks/>
              </p:cNvSpPr>
              <p:nvPr/>
            </p:nvSpPr>
            <p:spPr bwMode="auto">
              <a:xfrm>
                <a:off x="2023" y="327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90" name="Rectangle 1487"/>
              <p:cNvSpPr>
                <a:spLocks noChangeArrowheads="1"/>
              </p:cNvSpPr>
              <p:nvPr/>
            </p:nvSpPr>
            <p:spPr bwMode="auto">
              <a:xfrm>
                <a:off x="2023" y="327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691" name="Freeform 1488"/>
              <p:cNvSpPr>
                <a:spLocks/>
              </p:cNvSpPr>
              <p:nvPr/>
            </p:nvSpPr>
            <p:spPr bwMode="auto">
              <a:xfrm>
                <a:off x="2023" y="330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92" name="Freeform 1489"/>
              <p:cNvSpPr>
                <a:spLocks/>
              </p:cNvSpPr>
              <p:nvPr/>
            </p:nvSpPr>
            <p:spPr bwMode="auto">
              <a:xfrm>
                <a:off x="2013" y="3268"/>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93" name="Freeform 1490"/>
              <p:cNvSpPr>
                <a:spLocks/>
              </p:cNvSpPr>
              <p:nvPr/>
            </p:nvSpPr>
            <p:spPr bwMode="auto">
              <a:xfrm>
                <a:off x="2013" y="326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94" name="Freeform 1491"/>
              <p:cNvSpPr>
                <a:spLocks/>
              </p:cNvSpPr>
              <p:nvPr/>
            </p:nvSpPr>
            <p:spPr bwMode="auto">
              <a:xfrm>
                <a:off x="2013" y="330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95" name="Freeform 1492"/>
              <p:cNvSpPr>
                <a:spLocks/>
              </p:cNvSpPr>
              <p:nvPr/>
            </p:nvSpPr>
            <p:spPr bwMode="auto">
              <a:xfrm>
                <a:off x="2001" y="326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96" name="Freeform 1493"/>
              <p:cNvSpPr>
                <a:spLocks/>
              </p:cNvSpPr>
              <p:nvPr/>
            </p:nvSpPr>
            <p:spPr bwMode="auto">
              <a:xfrm>
                <a:off x="2001" y="326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97" name="Freeform 1494"/>
              <p:cNvSpPr>
                <a:spLocks/>
              </p:cNvSpPr>
              <p:nvPr/>
            </p:nvSpPr>
            <p:spPr bwMode="auto">
              <a:xfrm>
                <a:off x="2001" y="32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98" name="Freeform 1495"/>
              <p:cNvSpPr>
                <a:spLocks/>
              </p:cNvSpPr>
              <p:nvPr/>
            </p:nvSpPr>
            <p:spPr bwMode="auto">
              <a:xfrm>
                <a:off x="1991" y="325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99" name="Freeform 1496"/>
              <p:cNvSpPr>
                <a:spLocks/>
              </p:cNvSpPr>
              <p:nvPr/>
            </p:nvSpPr>
            <p:spPr bwMode="auto">
              <a:xfrm>
                <a:off x="1991" y="325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0" name="Freeform 1497"/>
              <p:cNvSpPr>
                <a:spLocks/>
              </p:cNvSpPr>
              <p:nvPr/>
            </p:nvSpPr>
            <p:spPr bwMode="auto">
              <a:xfrm>
                <a:off x="1991" y="328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1" name="Freeform 1498"/>
              <p:cNvSpPr>
                <a:spLocks/>
              </p:cNvSpPr>
              <p:nvPr/>
            </p:nvSpPr>
            <p:spPr bwMode="auto">
              <a:xfrm>
                <a:off x="1829" y="3158"/>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2" name="Freeform 1499"/>
              <p:cNvSpPr>
                <a:spLocks/>
              </p:cNvSpPr>
              <p:nvPr/>
            </p:nvSpPr>
            <p:spPr bwMode="auto">
              <a:xfrm>
                <a:off x="1843" y="3170"/>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3" name="Freeform 1500"/>
              <p:cNvSpPr>
                <a:spLocks/>
              </p:cNvSpPr>
              <p:nvPr/>
            </p:nvSpPr>
            <p:spPr bwMode="auto">
              <a:xfrm>
                <a:off x="1827" y="3160"/>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4" name="Freeform 1501"/>
              <p:cNvSpPr>
                <a:spLocks/>
              </p:cNvSpPr>
              <p:nvPr/>
            </p:nvSpPr>
            <p:spPr bwMode="auto">
              <a:xfrm>
                <a:off x="1827" y="3162"/>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5" name="Freeform 1502"/>
              <p:cNvSpPr>
                <a:spLocks/>
              </p:cNvSpPr>
              <p:nvPr/>
            </p:nvSpPr>
            <p:spPr bwMode="auto">
              <a:xfrm>
                <a:off x="2123" y="3066"/>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6" name="Freeform 1503"/>
              <p:cNvSpPr>
                <a:spLocks/>
              </p:cNvSpPr>
              <p:nvPr/>
            </p:nvSpPr>
            <p:spPr bwMode="auto">
              <a:xfrm>
                <a:off x="1827" y="2894"/>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7" name="Freeform 1504"/>
              <p:cNvSpPr>
                <a:spLocks/>
              </p:cNvSpPr>
              <p:nvPr/>
            </p:nvSpPr>
            <p:spPr bwMode="auto">
              <a:xfrm>
                <a:off x="1827" y="3090"/>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8" name="Freeform 1505"/>
              <p:cNvSpPr>
                <a:spLocks/>
              </p:cNvSpPr>
              <p:nvPr/>
            </p:nvSpPr>
            <p:spPr bwMode="auto">
              <a:xfrm>
                <a:off x="1847" y="3112"/>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09" name="Freeform 1506"/>
              <p:cNvSpPr>
                <a:spLocks/>
              </p:cNvSpPr>
              <p:nvPr/>
            </p:nvSpPr>
            <p:spPr bwMode="auto">
              <a:xfrm>
                <a:off x="1847" y="3112"/>
                <a:ext cx="2" cy="14"/>
              </a:xfrm>
              <a:custGeom>
                <a:avLst/>
                <a:gdLst>
                  <a:gd name="T0" fmla="*/ 0 w 2"/>
                  <a:gd name="T1" fmla="*/ 14 h 14"/>
                  <a:gd name="T2" fmla="*/ 2 w 2"/>
                  <a:gd name="T3" fmla="*/ 12 h 14"/>
                  <a:gd name="T4" fmla="*/ 2 w 2"/>
                  <a:gd name="T5" fmla="*/ 0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2"/>
                    </a:lnTo>
                    <a:lnTo>
                      <a:pt x="2" y="0"/>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0" name="Freeform 1507"/>
              <p:cNvSpPr>
                <a:spLocks/>
              </p:cNvSpPr>
              <p:nvPr/>
            </p:nvSpPr>
            <p:spPr bwMode="auto">
              <a:xfrm>
                <a:off x="1847" y="3124"/>
                <a:ext cx="100" cy="60"/>
              </a:xfrm>
              <a:custGeom>
                <a:avLst/>
                <a:gdLst>
                  <a:gd name="T0" fmla="*/ 100 w 100"/>
                  <a:gd name="T1" fmla="*/ 60 h 60"/>
                  <a:gd name="T2" fmla="*/ 100 w 100"/>
                  <a:gd name="T3" fmla="*/ 56 h 60"/>
                  <a:gd name="T4" fmla="*/ 2 w 100"/>
                  <a:gd name="T5" fmla="*/ 0 h 60"/>
                  <a:gd name="T6" fmla="*/ 0 w 100"/>
                  <a:gd name="T7" fmla="*/ 2 h 60"/>
                  <a:gd name="T8" fmla="*/ 100 w 100"/>
                  <a:gd name="T9" fmla="*/ 60 h 60"/>
                  <a:gd name="T10" fmla="*/ 0 60000 65536"/>
                  <a:gd name="T11" fmla="*/ 0 60000 65536"/>
                  <a:gd name="T12" fmla="*/ 0 60000 65536"/>
                  <a:gd name="T13" fmla="*/ 0 60000 65536"/>
                  <a:gd name="T14" fmla="*/ 0 60000 65536"/>
                  <a:gd name="T15" fmla="*/ 0 w 100"/>
                  <a:gd name="T16" fmla="*/ 0 h 60"/>
                  <a:gd name="T17" fmla="*/ 100 w 100"/>
                  <a:gd name="T18" fmla="*/ 60 h 60"/>
                </a:gdLst>
                <a:ahLst/>
                <a:cxnLst>
                  <a:cxn ang="T10">
                    <a:pos x="T0" y="T1"/>
                  </a:cxn>
                  <a:cxn ang="T11">
                    <a:pos x="T2" y="T3"/>
                  </a:cxn>
                  <a:cxn ang="T12">
                    <a:pos x="T4" y="T5"/>
                  </a:cxn>
                  <a:cxn ang="T13">
                    <a:pos x="T6" y="T7"/>
                  </a:cxn>
                  <a:cxn ang="T14">
                    <a:pos x="T8" y="T9"/>
                  </a:cxn>
                </a:cxnLst>
                <a:rect l="T15" t="T16" r="T17" b="T18"/>
                <a:pathLst>
                  <a:path w="100" h="60">
                    <a:moveTo>
                      <a:pt x="100" y="60"/>
                    </a:moveTo>
                    <a:lnTo>
                      <a:pt x="100" y="56"/>
                    </a:lnTo>
                    <a:lnTo>
                      <a:pt x="2" y="0"/>
                    </a:lnTo>
                    <a:lnTo>
                      <a:pt x="0" y="2"/>
                    </a:lnTo>
                    <a:lnTo>
                      <a:pt x="100" y="60"/>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1" name="Freeform 1508"/>
              <p:cNvSpPr>
                <a:spLocks/>
              </p:cNvSpPr>
              <p:nvPr/>
            </p:nvSpPr>
            <p:spPr bwMode="auto">
              <a:xfrm>
                <a:off x="2109" y="326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2" name="Freeform 1509"/>
              <p:cNvSpPr>
                <a:spLocks/>
              </p:cNvSpPr>
              <p:nvPr/>
            </p:nvSpPr>
            <p:spPr bwMode="auto">
              <a:xfrm>
                <a:off x="2109" y="326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3" name="Freeform 1510"/>
              <p:cNvSpPr>
                <a:spLocks/>
              </p:cNvSpPr>
              <p:nvPr/>
            </p:nvSpPr>
            <p:spPr bwMode="auto">
              <a:xfrm>
                <a:off x="2109" y="329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4" name="Freeform 1511"/>
              <p:cNvSpPr>
                <a:spLocks/>
              </p:cNvSpPr>
              <p:nvPr/>
            </p:nvSpPr>
            <p:spPr bwMode="auto">
              <a:xfrm>
                <a:off x="2099" y="325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5" name="Freeform 1512"/>
              <p:cNvSpPr>
                <a:spLocks/>
              </p:cNvSpPr>
              <p:nvPr/>
            </p:nvSpPr>
            <p:spPr bwMode="auto">
              <a:xfrm>
                <a:off x="2099" y="325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6" name="Freeform 1513"/>
              <p:cNvSpPr>
                <a:spLocks/>
              </p:cNvSpPr>
              <p:nvPr/>
            </p:nvSpPr>
            <p:spPr bwMode="auto">
              <a:xfrm>
                <a:off x="2099" y="328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7" name="Freeform 1514"/>
              <p:cNvSpPr>
                <a:spLocks/>
              </p:cNvSpPr>
              <p:nvPr/>
            </p:nvSpPr>
            <p:spPr bwMode="auto">
              <a:xfrm>
                <a:off x="2087" y="32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8" name="Freeform 1515"/>
              <p:cNvSpPr>
                <a:spLocks/>
              </p:cNvSpPr>
              <p:nvPr/>
            </p:nvSpPr>
            <p:spPr bwMode="auto">
              <a:xfrm>
                <a:off x="2087" y="325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19" name="Freeform 1516"/>
              <p:cNvSpPr>
                <a:spLocks/>
              </p:cNvSpPr>
              <p:nvPr/>
            </p:nvSpPr>
            <p:spPr bwMode="auto">
              <a:xfrm>
                <a:off x="2087" y="32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0" name="Freeform 1517"/>
              <p:cNvSpPr>
                <a:spLocks/>
              </p:cNvSpPr>
              <p:nvPr/>
            </p:nvSpPr>
            <p:spPr bwMode="auto">
              <a:xfrm>
                <a:off x="2077" y="32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1" name="Freeform 1518"/>
              <p:cNvSpPr>
                <a:spLocks/>
              </p:cNvSpPr>
              <p:nvPr/>
            </p:nvSpPr>
            <p:spPr bwMode="auto">
              <a:xfrm>
                <a:off x="2077" y="324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2" name="Freeform 1519"/>
              <p:cNvSpPr>
                <a:spLocks/>
              </p:cNvSpPr>
              <p:nvPr/>
            </p:nvSpPr>
            <p:spPr bwMode="auto">
              <a:xfrm>
                <a:off x="2077" y="3274"/>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3" name="Freeform 1520"/>
              <p:cNvSpPr>
                <a:spLocks/>
              </p:cNvSpPr>
              <p:nvPr/>
            </p:nvSpPr>
            <p:spPr bwMode="auto">
              <a:xfrm>
                <a:off x="2067" y="3238"/>
                <a:ext cx="6" cy="36"/>
              </a:xfrm>
              <a:custGeom>
                <a:avLst/>
                <a:gdLst>
                  <a:gd name="T0" fmla="*/ 0 w 6"/>
                  <a:gd name="T1" fmla="*/ 30 h 36"/>
                  <a:gd name="T2" fmla="*/ 0 w 6"/>
                  <a:gd name="T3" fmla="*/ 0 h 36"/>
                  <a:gd name="T4" fmla="*/ 6 w 6"/>
                  <a:gd name="T5" fmla="*/ 4 h 36"/>
                  <a:gd name="T6" fmla="*/ 6 w 6"/>
                  <a:gd name="T7" fmla="*/ 36 h 36"/>
                  <a:gd name="T8" fmla="*/ 0 w 6"/>
                  <a:gd name="T9" fmla="*/ 3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0"/>
                    </a:moveTo>
                    <a:lnTo>
                      <a:pt x="0" y="0"/>
                    </a:lnTo>
                    <a:lnTo>
                      <a:pt x="6" y="4"/>
                    </a:lnTo>
                    <a:lnTo>
                      <a:pt x="6" y="36"/>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4" name="Freeform 1521"/>
              <p:cNvSpPr>
                <a:spLocks/>
              </p:cNvSpPr>
              <p:nvPr/>
            </p:nvSpPr>
            <p:spPr bwMode="auto">
              <a:xfrm>
                <a:off x="2067" y="3238"/>
                <a:ext cx="2" cy="30"/>
              </a:xfrm>
              <a:custGeom>
                <a:avLst/>
                <a:gdLst>
                  <a:gd name="T0" fmla="*/ 0 w 2"/>
                  <a:gd name="T1" fmla="*/ 30 h 30"/>
                  <a:gd name="T2" fmla="*/ 0 w 2"/>
                  <a:gd name="T3" fmla="*/ 30 h 30"/>
                  <a:gd name="T4" fmla="*/ 2 w 2"/>
                  <a:gd name="T5" fmla="*/ 0 h 30"/>
                  <a:gd name="T6" fmla="*/ 0 w 2"/>
                  <a:gd name="T7" fmla="*/ 0 h 30"/>
                  <a:gd name="T8" fmla="*/ 0 w 2"/>
                  <a:gd name="T9" fmla="*/ 30 h 30"/>
                  <a:gd name="T10" fmla="*/ 0 60000 65536"/>
                  <a:gd name="T11" fmla="*/ 0 60000 65536"/>
                  <a:gd name="T12" fmla="*/ 0 60000 65536"/>
                  <a:gd name="T13" fmla="*/ 0 60000 65536"/>
                  <a:gd name="T14" fmla="*/ 0 60000 65536"/>
                  <a:gd name="T15" fmla="*/ 0 w 2"/>
                  <a:gd name="T16" fmla="*/ 0 h 30"/>
                  <a:gd name="T17" fmla="*/ 2 w 2"/>
                  <a:gd name="T18" fmla="*/ 30 h 30"/>
                </a:gdLst>
                <a:ahLst/>
                <a:cxnLst>
                  <a:cxn ang="T10">
                    <a:pos x="T0" y="T1"/>
                  </a:cxn>
                  <a:cxn ang="T11">
                    <a:pos x="T2" y="T3"/>
                  </a:cxn>
                  <a:cxn ang="T12">
                    <a:pos x="T4" y="T5"/>
                  </a:cxn>
                  <a:cxn ang="T13">
                    <a:pos x="T6" y="T7"/>
                  </a:cxn>
                  <a:cxn ang="T14">
                    <a:pos x="T8" y="T9"/>
                  </a:cxn>
                </a:cxnLst>
                <a:rect l="T15" t="T16" r="T17" b="T18"/>
                <a:pathLst>
                  <a:path w="2" h="30">
                    <a:moveTo>
                      <a:pt x="0" y="30"/>
                    </a:moveTo>
                    <a:lnTo>
                      <a:pt x="0" y="30"/>
                    </a:lnTo>
                    <a:lnTo>
                      <a:pt x="2" y="0"/>
                    </a:lnTo>
                    <a:lnTo>
                      <a:pt x="0" y="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5" name="Freeform 1522"/>
              <p:cNvSpPr>
                <a:spLocks/>
              </p:cNvSpPr>
              <p:nvPr/>
            </p:nvSpPr>
            <p:spPr bwMode="auto">
              <a:xfrm>
                <a:off x="2067" y="3268"/>
                <a:ext cx="6" cy="6"/>
              </a:xfrm>
              <a:custGeom>
                <a:avLst/>
                <a:gdLst>
                  <a:gd name="T0" fmla="*/ 6 w 6"/>
                  <a:gd name="T1" fmla="*/ 6 h 6"/>
                  <a:gd name="T2" fmla="*/ 6 w 6"/>
                  <a:gd name="T3" fmla="*/ 2 h 6"/>
                  <a:gd name="T4" fmla="*/ 0 w 6"/>
                  <a:gd name="T5" fmla="*/ 0 h 6"/>
                  <a:gd name="T6" fmla="*/ 0 w 6"/>
                  <a:gd name="T7" fmla="*/ 0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6" name="Freeform 1523"/>
              <p:cNvSpPr>
                <a:spLocks/>
              </p:cNvSpPr>
              <p:nvPr/>
            </p:nvSpPr>
            <p:spPr bwMode="auto">
              <a:xfrm>
                <a:off x="2055" y="323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7" name="Rectangle 1524"/>
              <p:cNvSpPr>
                <a:spLocks noChangeArrowheads="1"/>
              </p:cNvSpPr>
              <p:nvPr/>
            </p:nvSpPr>
            <p:spPr bwMode="auto">
              <a:xfrm>
                <a:off x="2055" y="323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728" name="Freeform 1525"/>
              <p:cNvSpPr>
                <a:spLocks/>
              </p:cNvSpPr>
              <p:nvPr/>
            </p:nvSpPr>
            <p:spPr bwMode="auto">
              <a:xfrm>
                <a:off x="2055" y="326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29" name="Freeform 1526"/>
              <p:cNvSpPr>
                <a:spLocks/>
              </p:cNvSpPr>
              <p:nvPr/>
            </p:nvSpPr>
            <p:spPr bwMode="auto">
              <a:xfrm>
                <a:off x="2045" y="322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0" name="Freeform 1527"/>
              <p:cNvSpPr>
                <a:spLocks/>
              </p:cNvSpPr>
              <p:nvPr/>
            </p:nvSpPr>
            <p:spPr bwMode="auto">
              <a:xfrm>
                <a:off x="2045" y="322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1" name="Freeform 1528"/>
              <p:cNvSpPr>
                <a:spLocks/>
              </p:cNvSpPr>
              <p:nvPr/>
            </p:nvSpPr>
            <p:spPr bwMode="auto">
              <a:xfrm>
                <a:off x="2045" y="325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2" name="Freeform 1529"/>
              <p:cNvSpPr>
                <a:spLocks/>
              </p:cNvSpPr>
              <p:nvPr/>
            </p:nvSpPr>
            <p:spPr bwMode="auto">
              <a:xfrm>
                <a:off x="2033" y="321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3" name="Freeform 1530"/>
              <p:cNvSpPr>
                <a:spLocks/>
              </p:cNvSpPr>
              <p:nvPr/>
            </p:nvSpPr>
            <p:spPr bwMode="auto">
              <a:xfrm>
                <a:off x="2033" y="321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4" name="Freeform 1531"/>
              <p:cNvSpPr>
                <a:spLocks/>
              </p:cNvSpPr>
              <p:nvPr/>
            </p:nvSpPr>
            <p:spPr bwMode="auto">
              <a:xfrm>
                <a:off x="2033" y="325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5" name="Freeform 1532"/>
              <p:cNvSpPr>
                <a:spLocks/>
              </p:cNvSpPr>
              <p:nvPr/>
            </p:nvSpPr>
            <p:spPr bwMode="auto">
              <a:xfrm>
                <a:off x="2023" y="321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6" name="Freeform 1533"/>
              <p:cNvSpPr>
                <a:spLocks/>
              </p:cNvSpPr>
              <p:nvPr/>
            </p:nvSpPr>
            <p:spPr bwMode="auto">
              <a:xfrm>
                <a:off x="2023" y="321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7" name="Freeform 1534"/>
              <p:cNvSpPr>
                <a:spLocks/>
              </p:cNvSpPr>
              <p:nvPr/>
            </p:nvSpPr>
            <p:spPr bwMode="auto">
              <a:xfrm>
                <a:off x="2023" y="324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8" name="Freeform 1535"/>
              <p:cNvSpPr>
                <a:spLocks/>
              </p:cNvSpPr>
              <p:nvPr/>
            </p:nvSpPr>
            <p:spPr bwMode="auto">
              <a:xfrm>
                <a:off x="2013" y="32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39" name="Freeform 1536"/>
              <p:cNvSpPr>
                <a:spLocks/>
              </p:cNvSpPr>
              <p:nvPr/>
            </p:nvSpPr>
            <p:spPr bwMode="auto">
              <a:xfrm>
                <a:off x="2013" y="320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0" name="Freeform 1537"/>
              <p:cNvSpPr>
                <a:spLocks/>
              </p:cNvSpPr>
              <p:nvPr/>
            </p:nvSpPr>
            <p:spPr bwMode="auto">
              <a:xfrm>
                <a:off x="2013" y="323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1" name="Freeform 1538"/>
              <p:cNvSpPr>
                <a:spLocks/>
              </p:cNvSpPr>
              <p:nvPr/>
            </p:nvSpPr>
            <p:spPr bwMode="auto">
              <a:xfrm>
                <a:off x="2001" y="32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2" name="Freeform 1539"/>
              <p:cNvSpPr>
                <a:spLocks/>
              </p:cNvSpPr>
              <p:nvPr/>
            </p:nvSpPr>
            <p:spPr bwMode="auto">
              <a:xfrm>
                <a:off x="2001" y="320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3" name="Freeform 1540"/>
              <p:cNvSpPr>
                <a:spLocks/>
              </p:cNvSpPr>
              <p:nvPr/>
            </p:nvSpPr>
            <p:spPr bwMode="auto">
              <a:xfrm>
                <a:off x="2001" y="323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4" name="Freeform 1541"/>
              <p:cNvSpPr>
                <a:spLocks/>
              </p:cNvSpPr>
              <p:nvPr/>
            </p:nvSpPr>
            <p:spPr bwMode="auto">
              <a:xfrm>
                <a:off x="1991" y="31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5" name="Freeform 1542"/>
              <p:cNvSpPr>
                <a:spLocks/>
              </p:cNvSpPr>
              <p:nvPr/>
            </p:nvSpPr>
            <p:spPr bwMode="auto">
              <a:xfrm>
                <a:off x="1991" y="319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6" name="Freeform 1543"/>
              <p:cNvSpPr>
                <a:spLocks/>
              </p:cNvSpPr>
              <p:nvPr/>
            </p:nvSpPr>
            <p:spPr bwMode="auto">
              <a:xfrm>
                <a:off x="1991" y="32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7" name="Freeform 1544"/>
              <p:cNvSpPr>
                <a:spLocks/>
              </p:cNvSpPr>
              <p:nvPr/>
            </p:nvSpPr>
            <p:spPr bwMode="auto">
              <a:xfrm>
                <a:off x="1829" y="309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8" name="Freeform 1545"/>
              <p:cNvSpPr>
                <a:spLocks/>
              </p:cNvSpPr>
              <p:nvPr/>
            </p:nvSpPr>
            <p:spPr bwMode="auto">
              <a:xfrm>
                <a:off x="1843" y="3106"/>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49" name="Freeform 1546"/>
              <p:cNvSpPr>
                <a:spLocks/>
              </p:cNvSpPr>
              <p:nvPr/>
            </p:nvSpPr>
            <p:spPr bwMode="auto">
              <a:xfrm>
                <a:off x="1827" y="3098"/>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0" name="Freeform 1547"/>
              <p:cNvSpPr>
                <a:spLocks/>
              </p:cNvSpPr>
              <p:nvPr/>
            </p:nvSpPr>
            <p:spPr bwMode="auto">
              <a:xfrm>
                <a:off x="1827" y="3100"/>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1" name="Freeform 1548"/>
              <p:cNvSpPr>
                <a:spLocks/>
              </p:cNvSpPr>
              <p:nvPr/>
            </p:nvSpPr>
            <p:spPr bwMode="auto">
              <a:xfrm>
                <a:off x="2123" y="3002"/>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2" name="Freeform 1549"/>
              <p:cNvSpPr>
                <a:spLocks/>
              </p:cNvSpPr>
              <p:nvPr/>
            </p:nvSpPr>
            <p:spPr bwMode="auto">
              <a:xfrm>
                <a:off x="1827" y="2830"/>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3" name="Freeform 1550"/>
              <p:cNvSpPr>
                <a:spLocks/>
              </p:cNvSpPr>
              <p:nvPr/>
            </p:nvSpPr>
            <p:spPr bwMode="auto">
              <a:xfrm>
                <a:off x="1827" y="3028"/>
                <a:ext cx="296" cy="216"/>
              </a:xfrm>
              <a:custGeom>
                <a:avLst/>
                <a:gdLst>
                  <a:gd name="T0" fmla="*/ 296 w 296"/>
                  <a:gd name="T1" fmla="*/ 172 h 216"/>
                  <a:gd name="T2" fmla="*/ 296 w 296"/>
                  <a:gd name="T3" fmla="*/ 216 h 216"/>
                  <a:gd name="T4" fmla="*/ 0 w 296"/>
                  <a:gd name="T5" fmla="*/ 46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4" name="Freeform 1551"/>
              <p:cNvSpPr>
                <a:spLocks/>
              </p:cNvSpPr>
              <p:nvPr/>
            </p:nvSpPr>
            <p:spPr bwMode="auto">
              <a:xfrm>
                <a:off x="1847" y="3048"/>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5" name="Freeform 1552"/>
              <p:cNvSpPr>
                <a:spLocks/>
              </p:cNvSpPr>
              <p:nvPr/>
            </p:nvSpPr>
            <p:spPr bwMode="auto">
              <a:xfrm>
                <a:off x="1847" y="3048"/>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6" name="Freeform 1553"/>
              <p:cNvSpPr>
                <a:spLocks/>
              </p:cNvSpPr>
              <p:nvPr/>
            </p:nvSpPr>
            <p:spPr bwMode="auto">
              <a:xfrm>
                <a:off x="1847" y="3062"/>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7" name="Freeform 1554"/>
              <p:cNvSpPr>
                <a:spLocks/>
              </p:cNvSpPr>
              <p:nvPr/>
            </p:nvSpPr>
            <p:spPr bwMode="auto">
              <a:xfrm>
                <a:off x="2109" y="32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8" name="Freeform 1555"/>
              <p:cNvSpPr>
                <a:spLocks/>
              </p:cNvSpPr>
              <p:nvPr/>
            </p:nvSpPr>
            <p:spPr bwMode="auto">
              <a:xfrm>
                <a:off x="2109" y="320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9" name="Freeform 1556"/>
              <p:cNvSpPr>
                <a:spLocks/>
              </p:cNvSpPr>
              <p:nvPr/>
            </p:nvSpPr>
            <p:spPr bwMode="auto">
              <a:xfrm>
                <a:off x="2109" y="323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0" name="Freeform 1557"/>
              <p:cNvSpPr>
                <a:spLocks/>
              </p:cNvSpPr>
              <p:nvPr/>
            </p:nvSpPr>
            <p:spPr bwMode="auto">
              <a:xfrm>
                <a:off x="2099" y="319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1" name="Rectangle 1558"/>
              <p:cNvSpPr>
                <a:spLocks noChangeArrowheads="1"/>
              </p:cNvSpPr>
              <p:nvPr/>
            </p:nvSpPr>
            <p:spPr bwMode="auto">
              <a:xfrm>
                <a:off x="2099" y="319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762" name="Freeform 1559"/>
              <p:cNvSpPr>
                <a:spLocks/>
              </p:cNvSpPr>
              <p:nvPr/>
            </p:nvSpPr>
            <p:spPr bwMode="auto">
              <a:xfrm>
                <a:off x="2099" y="322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3" name="Freeform 1560"/>
              <p:cNvSpPr>
                <a:spLocks/>
              </p:cNvSpPr>
              <p:nvPr/>
            </p:nvSpPr>
            <p:spPr bwMode="auto">
              <a:xfrm>
                <a:off x="2087" y="318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4" name="Rectangle 1561"/>
              <p:cNvSpPr>
                <a:spLocks noChangeArrowheads="1"/>
              </p:cNvSpPr>
              <p:nvPr/>
            </p:nvSpPr>
            <p:spPr bwMode="auto">
              <a:xfrm>
                <a:off x="2087" y="318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765" name="Freeform 1562"/>
              <p:cNvSpPr>
                <a:spLocks/>
              </p:cNvSpPr>
              <p:nvPr/>
            </p:nvSpPr>
            <p:spPr bwMode="auto">
              <a:xfrm>
                <a:off x="2087" y="321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6" name="Freeform 1563"/>
              <p:cNvSpPr>
                <a:spLocks/>
              </p:cNvSpPr>
              <p:nvPr/>
            </p:nvSpPr>
            <p:spPr bwMode="auto">
              <a:xfrm>
                <a:off x="2077" y="318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7" name="Freeform 1564"/>
              <p:cNvSpPr>
                <a:spLocks/>
              </p:cNvSpPr>
              <p:nvPr/>
            </p:nvSpPr>
            <p:spPr bwMode="auto">
              <a:xfrm>
                <a:off x="2077" y="318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8" name="Freeform 1565"/>
              <p:cNvSpPr>
                <a:spLocks/>
              </p:cNvSpPr>
              <p:nvPr/>
            </p:nvSpPr>
            <p:spPr bwMode="auto">
              <a:xfrm>
                <a:off x="2077" y="321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9" name="Freeform 1566"/>
              <p:cNvSpPr>
                <a:spLocks/>
              </p:cNvSpPr>
              <p:nvPr/>
            </p:nvSpPr>
            <p:spPr bwMode="auto">
              <a:xfrm>
                <a:off x="2067" y="317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0" name="Freeform 1567"/>
              <p:cNvSpPr>
                <a:spLocks/>
              </p:cNvSpPr>
              <p:nvPr/>
            </p:nvSpPr>
            <p:spPr bwMode="auto">
              <a:xfrm>
                <a:off x="2067" y="3174"/>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1" name="Freeform 1568"/>
              <p:cNvSpPr>
                <a:spLocks/>
              </p:cNvSpPr>
              <p:nvPr/>
            </p:nvSpPr>
            <p:spPr bwMode="auto">
              <a:xfrm>
                <a:off x="2067" y="3206"/>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2" name="Freeform 1569"/>
              <p:cNvSpPr>
                <a:spLocks/>
              </p:cNvSpPr>
              <p:nvPr/>
            </p:nvSpPr>
            <p:spPr bwMode="auto">
              <a:xfrm>
                <a:off x="2055" y="316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3" name="Freeform 1570"/>
              <p:cNvSpPr>
                <a:spLocks/>
              </p:cNvSpPr>
              <p:nvPr/>
            </p:nvSpPr>
            <p:spPr bwMode="auto">
              <a:xfrm>
                <a:off x="2055" y="316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4" name="Freeform 1571"/>
              <p:cNvSpPr>
                <a:spLocks/>
              </p:cNvSpPr>
              <p:nvPr/>
            </p:nvSpPr>
            <p:spPr bwMode="auto">
              <a:xfrm>
                <a:off x="2055" y="319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5" name="Freeform 1572"/>
              <p:cNvSpPr>
                <a:spLocks/>
              </p:cNvSpPr>
              <p:nvPr/>
            </p:nvSpPr>
            <p:spPr bwMode="auto">
              <a:xfrm>
                <a:off x="2045" y="316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6" name="Freeform 1573"/>
              <p:cNvSpPr>
                <a:spLocks/>
              </p:cNvSpPr>
              <p:nvPr/>
            </p:nvSpPr>
            <p:spPr bwMode="auto">
              <a:xfrm>
                <a:off x="2045" y="316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7" name="Freeform 1574"/>
              <p:cNvSpPr>
                <a:spLocks/>
              </p:cNvSpPr>
              <p:nvPr/>
            </p:nvSpPr>
            <p:spPr bwMode="auto">
              <a:xfrm>
                <a:off x="2045" y="319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8" name="Freeform 1575"/>
              <p:cNvSpPr>
                <a:spLocks/>
              </p:cNvSpPr>
              <p:nvPr/>
            </p:nvSpPr>
            <p:spPr bwMode="auto">
              <a:xfrm>
                <a:off x="2033" y="315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9" name="Freeform 1576"/>
              <p:cNvSpPr>
                <a:spLocks/>
              </p:cNvSpPr>
              <p:nvPr/>
            </p:nvSpPr>
            <p:spPr bwMode="auto">
              <a:xfrm>
                <a:off x="2033" y="315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74" name="Freeform 1577"/>
            <p:cNvSpPr>
              <a:spLocks/>
            </p:cNvSpPr>
            <p:nvPr/>
          </p:nvSpPr>
          <p:spPr bwMode="auto">
            <a:xfrm>
              <a:off x="1688" y="3067"/>
              <a:ext cx="2" cy="2"/>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 name="Freeform 1578"/>
            <p:cNvSpPr>
              <a:spLocks/>
            </p:cNvSpPr>
            <p:nvPr/>
          </p:nvSpPr>
          <p:spPr bwMode="auto">
            <a:xfrm>
              <a:off x="1686" y="3059"/>
              <a:ext cx="2" cy="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 name="Freeform 1579"/>
            <p:cNvSpPr>
              <a:spLocks/>
            </p:cNvSpPr>
            <p:nvPr/>
          </p:nvSpPr>
          <p:spPr bwMode="auto">
            <a:xfrm>
              <a:off x="1686" y="3059"/>
              <a:ext cx="0" cy="7"/>
            </a:xfrm>
            <a:custGeom>
              <a:avLst/>
              <a:gdLst>
                <a:gd name="T0" fmla="*/ 0 w 2"/>
                <a:gd name="T1" fmla="*/ 0 h 32"/>
                <a:gd name="T2" fmla="*/ 0 w 2"/>
                <a:gd name="T3" fmla="*/ 0 h 32"/>
                <a:gd name="T4" fmla="*/ 0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0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 name="Freeform 1580"/>
            <p:cNvSpPr>
              <a:spLocks/>
            </p:cNvSpPr>
            <p:nvPr/>
          </p:nvSpPr>
          <p:spPr bwMode="auto">
            <a:xfrm>
              <a:off x="1686" y="3066"/>
              <a:ext cx="2" cy="1"/>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1581"/>
            <p:cNvSpPr>
              <a:spLocks/>
            </p:cNvSpPr>
            <p:nvPr/>
          </p:nvSpPr>
          <p:spPr bwMode="auto">
            <a:xfrm>
              <a:off x="1684" y="3058"/>
              <a:ext cx="1" cy="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 name="Freeform 1582"/>
            <p:cNvSpPr>
              <a:spLocks/>
            </p:cNvSpPr>
            <p:nvPr/>
          </p:nvSpPr>
          <p:spPr bwMode="auto">
            <a:xfrm>
              <a:off x="1684" y="3058"/>
              <a:ext cx="1" cy="7"/>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 name="Freeform 1583"/>
            <p:cNvSpPr>
              <a:spLocks/>
            </p:cNvSpPr>
            <p:nvPr/>
          </p:nvSpPr>
          <p:spPr bwMode="auto">
            <a:xfrm>
              <a:off x="1684" y="3065"/>
              <a:ext cx="1" cy="1"/>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 name="Freeform 1584"/>
            <p:cNvSpPr>
              <a:spLocks/>
            </p:cNvSpPr>
            <p:nvPr/>
          </p:nvSpPr>
          <p:spPr bwMode="auto">
            <a:xfrm>
              <a:off x="1681" y="3056"/>
              <a:ext cx="1" cy="9"/>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 name="Rectangle 1585"/>
            <p:cNvSpPr>
              <a:spLocks noChangeArrowheads="1"/>
            </p:cNvSpPr>
            <p:nvPr/>
          </p:nvSpPr>
          <p:spPr bwMode="auto">
            <a:xfrm>
              <a:off x="1681" y="3056"/>
              <a:ext cx="0" cy="7"/>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 name="Freeform 1586"/>
            <p:cNvSpPr>
              <a:spLocks/>
            </p:cNvSpPr>
            <p:nvPr/>
          </p:nvSpPr>
          <p:spPr bwMode="auto">
            <a:xfrm>
              <a:off x="1681" y="3063"/>
              <a:ext cx="1" cy="2"/>
            </a:xfrm>
            <a:custGeom>
              <a:avLst/>
              <a:gdLst>
                <a:gd name="T0" fmla="*/ 0 w 8"/>
                <a:gd name="T1" fmla="*/ 1 h 4"/>
                <a:gd name="T2" fmla="*/ 0 w 8"/>
                <a:gd name="T3" fmla="*/ 1 h 4"/>
                <a:gd name="T4" fmla="*/ 0 w 8"/>
                <a:gd name="T5" fmla="*/ 0 h 4"/>
                <a:gd name="T6" fmla="*/ 0 w 8"/>
                <a:gd name="T7" fmla="*/ 0 h 4"/>
                <a:gd name="T8" fmla="*/ 0 w 8"/>
                <a:gd name="T9" fmla="*/ 1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 name="Freeform 1587"/>
            <p:cNvSpPr>
              <a:spLocks/>
            </p:cNvSpPr>
            <p:nvPr/>
          </p:nvSpPr>
          <p:spPr bwMode="auto">
            <a:xfrm>
              <a:off x="1679" y="3055"/>
              <a:ext cx="1" cy="8"/>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 name="Rectangle 1588"/>
            <p:cNvSpPr>
              <a:spLocks noChangeArrowheads="1"/>
            </p:cNvSpPr>
            <p:nvPr/>
          </p:nvSpPr>
          <p:spPr bwMode="auto">
            <a:xfrm>
              <a:off x="1679" y="3055"/>
              <a:ext cx="0" cy="7"/>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6" name="Freeform 1589"/>
            <p:cNvSpPr>
              <a:spLocks/>
            </p:cNvSpPr>
            <p:nvPr/>
          </p:nvSpPr>
          <p:spPr bwMode="auto">
            <a:xfrm>
              <a:off x="1679" y="3062"/>
              <a:ext cx="1" cy="1"/>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 name="Freeform 1590"/>
            <p:cNvSpPr>
              <a:spLocks/>
            </p:cNvSpPr>
            <p:nvPr/>
          </p:nvSpPr>
          <p:spPr bwMode="auto">
            <a:xfrm>
              <a:off x="1644" y="3034"/>
              <a:ext cx="3" cy="4"/>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 name="Freeform 1591"/>
            <p:cNvSpPr>
              <a:spLocks/>
            </p:cNvSpPr>
            <p:nvPr/>
          </p:nvSpPr>
          <p:spPr bwMode="auto">
            <a:xfrm>
              <a:off x="1647" y="3036"/>
              <a:ext cx="0" cy="2"/>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 name="Freeform 1592"/>
            <p:cNvSpPr>
              <a:spLocks/>
            </p:cNvSpPr>
            <p:nvPr/>
          </p:nvSpPr>
          <p:spPr bwMode="auto">
            <a:xfrm>
              <a:off x="1644" y="3034"/>
              <a:ext cx="3" cy="3"/>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 name="Freeform 1593"/>
            <p:cNvSpPr>
              <a:spLocks/>
            </p:cNvSpPr>
            <p:nvPr/>
          </p:nvSpPr>
          <p:spPr bwMode="auto">
            <a:xfrm>
              <a:off x="1644" y="3034"/>
              <a:ext cx="3" cy="4"/>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 name="Freeform 1594"/>
            <p:cNvSpPr>
              <a:spLocks/>
            </p:cNvSpPr>
            <p:nvPr/>
          </p:nvSpPr>
          <p:spPr bwMode="auto">
            <a:xfrm>
              <a:off x="1704" y="3004"/>
              <a:ext cx="80" cy="206"/>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 name="Freeform 1595"/>
            <p:cNvSpPr>
              <a:spLocks/>
            </p:cNvSpPr>
            <p:nvPr/>
          </p:nvSpPr>
          <p:spPr bwMode="auto">
            <a:xfrm>
              <a:off x="1704" y="3052"/>
              <a:ext cx="1" cy="158"/>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 name="Freeform 1596"/>
            <p:cNvSpPr>
              <a:spLocks/>
            </p:cNvSpPr>
            <p:nvPr/>
          </p:nvSpPr>
          <p:spPr bwMode="auto">
            <a:xfrm>
              <a:off x="1641" y="3022"/>
              <a:ext cx="2" cy="142"/>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 name="Freeform 1597"/>
            <p:cNvSpPr>
              <a:spLocks/>
            </p:cNvSpPr>
            <p:nvPr/>
          </p:nvSpPr>
          <p:spPr bwMode="auto">
            <a:xfrm>
              <a:off x="1630" y="2959"/>
              <a:ext cx="154" cy="93"/>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 name="Freeform 1598"/>
            <p:cNvSpPr>
              <a:spLocks/>
            </p:cNvSpPr>
            <p:nvPr/>
          </p:nvSpPr>
          <p:spPr bwMode="auto">
            <a:xfrm>
              <a:off x="1630" y="3007"/>
              <a:ext cx="75" cy="45"/>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 name="Freeform 1599"/>
            <p:cNvSpPr>
              <a:spLocks/>
            </p:cNvSpPr>
            <p:nvPr/>
          </p:nvSpPr>
          <p:spPr bwMode="auto">
            <a:xfrm>
              <a:off x="1641" y="3163"/>
              <a:ext cx="50" cy="29"/>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 name="Freeform 1600"/>
            <p:cNvSpPr>
              <a:spLocks noEditPoints="1"/>
            </p:cNvSpPr>
            <p:nvPr/>
          </p:nvSpPr>
          <p:spPr bwMode="auto">
            <a:xfrm>
              <a:off x="1630" y="3007"/>
              <a:ext cx="74" cy="203"/>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8" name="Freeform 1601"/>
            <p:cNvSpPr>
              <a:spLocks/>
            </p:cNvSpPr>
            <p:nvPr/>
          </p:nvSpPr>
          <p:spPr bwMode="auto">
            <a:xfrm>
              <a:off x="1657" y="3027"/>
              <a:ext cx="16" cy="12"/>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9" name="Freeform 1602"/>
            <p:cNvSpPr>
              <a:spLocks/>
            </p:cNvSpPr>
            <p:nvPr/>
          </p:nvSpPr>
          <p:spPr bwMode="auto">
            <a:xfrm>
              <a:off x="1657" y="3026"/>
              <a:ext cx="17" cy="11"/>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0" name="Freeform 1603"/>
            <p:cNvSpPr>
              <a:spLocks/>
            </p:cNvSpPr>
            <p:nvPr/>
          </p:nvSpPr>
          <p:spPr bwMode="auto">
            <a:xfrm>
              <a:off x="1673" y="3036"/>
              <a:ext cx="1" cy="3"/>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01" name="Group 1604"/>
            <p:cNvGrpSpPr>
              <a:grpSpLocks/>
            </p:cNvGrpSpPr>
            <p:nvPr/>
          </p:nvGrpSpPr>
          <p:grpSpPr bwMode="auto">
            <a:xfrm>
              <a:off x="1780" y="3060"/>
              <a:ext cx="163" cy="261"/>
              <a:chOff x="1743" y="2678"/>
              <a:chExt cx="754" cy="1172"/>
            </a:xfrm>
          </p:grpSpPr>
          <p:sp>
            <p:nvSpPr>
              <p:cNvPr id="380" name="Freeform 1605"/>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1" name="Freeform 1606"/>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2" name="Freeform 1607"/>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3" name="Freeform 1608"/>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4" name="Freeform 1609"/>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5" name="Freeform 1610"/>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6" name="Freeform 1611"/>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7" name="Freeform 1612"/>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8" name="Freeform 1613"/>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9" name="Freeform 1614"/>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0" name="Rectangle 1615"/>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91" name="Freeform 1616"/>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2" name="Freeform 1617"/>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3" name="Freeform 1618"/>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4" name="Freeform 1619"/>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5" name="Freeform 1620"/>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6" name="Freeform 1621"/>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7" name="Freeform 1622"/>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8" name="Freeform 1623"/>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9" name="Freeform 1624"/>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0" name="Freeform 1625"/>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1" name="Freeform 1626"/>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2" name="Freeform 1627"/>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3" name="Freeform 1628"/>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4" name="Freeform 1629"/>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5" name="Freeform 1630"/>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6" name="Freeform 1631"/>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7" name="Freeform 1632"/>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8" name="Freeform 1633"/>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9" name="Freeform 1634"/>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0" name="Freeform 1635"/>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1" name="Freeform 1636"/>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2" name="Freeform 1637"/>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 name="Freeform 1638"/>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 name="Rectangle 1639"/>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5" name="Freeform 1640"/>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 name="Freeform 1641"/>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 name="Rectangle 1642"/>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8" name="Freeform 1643"/>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9" name="Freeform 1644"/>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0" name="Freeform 1645"/>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1" name="Freeform 1646"/>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2" name="Freeform 1647"/>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3" name="Freeform 1648"/>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4" name="Freeform 1649"/>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5" name="Freeform 1650"/>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6" name="Freeform 1651"/>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7" name="Freeform 1652"/>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8" name="Freeform 1653"/>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9" name="Freeform 1654"/>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0" name="Freeform 1655"/>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1" name="Freeform 1656"/>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2" name="Freeform 1657"/>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3" name="Rectangle 1658"/>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4" name="Freeform 1659"/>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5" name="Freeform 1660"/>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6" name="Freeform 1661"/>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7" name="Freeform 1662"/>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8" name="Freeform 1663"/>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9" name="Freeform 1664"/>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0" name="Freeform 1665"/>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1" name="Freeform 1666"/>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2" name="Freeform 1667"/>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3" name="Freeform 1668"/>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4" name="Freeform 1669"/>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5" name="Freeform 1670"/>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6" name="Freeform 1671"/>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7" name="Freeform 1672"/>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8" name="Freeform 1673"/>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9" name="Freeform 1674"/>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0" name="Freeform 1675"/>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1" name="Rectangle 1676"/>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2" name="Freeform 1677"/>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3" name="Freeform 1678"/>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4" name="Rectangle 1679"/>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5" name="Freeform 1680"/>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6" name="Freeform 1681"/>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7" name="Freeform 1682"/>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8" name="Freeform 1683"/>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9" name="Freeform 1684"/>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0" name="Freeform 1685"/>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1" name="Freeform 1686"/>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2" name="Freeform 1687"/>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3" name="Freeform 1688"/>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4" name="Freeform 1689"/>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5" name="Freeform 1690"/>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6" name="Freeform 1691"/>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7" name="Freeform 1692"/>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8" name="Freeform 1693"/>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9" name="Freeform 1694"/>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0" name="Freeform 1695"/>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1" name="Freeform 1696"/>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2" name="Freeform 1697"/>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3" name="Freeform 1698"/>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4" name="Freeform 1699"/>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5" name="Freeform 1700"/>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6" name="Freeform 1701"/>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7" name="Freeform 1702"/>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8" name="Freeform 1703"/>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9" name="Freeform 1704"/>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0" name="Freeform 1705"/>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1" name="Freeform 1706"/>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2" name="Freeform 1707"/>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3" name="Freeform 1708"/>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4" name="Freeform 1709"/>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5" name="Freeform 1710"/>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6" name="Freeform 1711"/>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7" name="Freeform 1712"/>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8" name="Rectangle 1713"/>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89" name="Freeform 1714"/>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0" name="Freeform 1715"/>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1" name="Rectangle 1716"/>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92" name="Freeform 1717"/>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3" name="Freeform 1718"/>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4" name="Freeform 1719"/>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5" name="Freeform 1720"/>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6" name="Freeform 1721"/>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7" name="Freeform 1722"/>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8" name="Freeform 1723"/>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9" name="Freeform 1724"/>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0" name="Freeform 1725"/>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1" name="Freeform 1726"/>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2" name="Freeform 1727"/>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3" name="Freeform 1728"/>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4" name="Freeform 1729"/>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5" name="Freeform 1730"/>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6" name="Freeform 1731"/>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7" name="Freeform 1732"/>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8" name="Freeform 1733"/>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9" name="Freeform 1734"/>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0" name="Freeform 1735"/>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1" name="Freeform 1736"/>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2" name="Freeform 1737"/>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3" name="Freeform 1738"/>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4" name="Freeform 1739"/>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5" name="Rectangle 1740"/>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16" name="Freeform 1741"/>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7" name="Freeform 1742"/>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8" name="Freeform 1743"/>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9" name="Freeform 1744"/>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0" name="Freeform 1745"/>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1" name="Freeform 1746"/>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2" name="Freeform 1747"/>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3" name="Freeform 1748"/>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4" name="Freeform 1749"/>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5" name="Freeform 1750"/>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6" name="Freeform 1751"/>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7" name="Freeform 1752"/>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8" name="Rectangle 1753"/>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9" name="Freeform 1754"/>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0" name="Freeform 1755"/>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1" name="Freeform 1756"/>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2" name="Freeform 1757"/>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3" name="Freeform 1758"/>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4" name="Freeform 1759"/>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5" name="Freeform 1760"/>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6" name="Freeform 1761"/>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7" name="Freeform 1762"/>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8" name="Freeform 1763"/>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9" name="Freeform 1764"/>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0" name="Freeform 1765"/>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1" name="Freeform 1766"/>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2" name="Freeform 1767"/>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3" name="Freeform 1768"/>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4" name="Freeform 1769"/>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5" name="Freeform 1770"/>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6" name="Freeform 1771"/>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7" name="Freeform 1772"/>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8" name="Freeform 1773"/>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9" name="Freeform 1774"/>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0" name="Freeform 1775"/>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1" name="Freeform 1776"/>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2" name="Rectangle 1777"/>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3" name="Freeform 1778"/>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4" name="Freeform 1779"/>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5" name="Rectangle 1780"/>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6" name="Freeform 1781"/>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7" name="Freeform 1782"/>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8" name="Freeform 1783"/>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9" name="Freeform 1784"/>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0" name="Freeform 1785"/>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1" name="Freeform 1786"/>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2" name="Freeform 1787"/>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3" name="Freeform 1788"/>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4" name="Freeform 1789"/>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5" name="Freeform 1790"/>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6" name="Freeform 1791"/>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7" name="Freeform 1792"/>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8" name="Freeform 1793"/>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9" name="Freeform 1794"/>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0" name="Freeform 1795"/>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1" name="Rectangle 1796"/>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72" name="Freeform 1797"/>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3" name="Freeform 1798"/>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4" name="Freeform 1799"/>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5" name="Freeform 1800"/>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6" name="Freeform 1801"/>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7" name="Freeform 1802"/>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8" name="Freeform 1803"/>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9" name="Freeform 1804"/>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grpSp>
          <p:nvGrpSpPr>
            <p:cNvPr id="102" name="Group 1805"/>
            <p:cNvGrpSpPr>
              <a:grpSpLocks/>
            </p:cNvGrpSpPr>
            <p:nvPr/>
          </p:nvGrpSpPr>
          <p:grpSpPr bwMode="auto">
            <a:xfrm>
              <a:off x="1404" y="2955"/>
              <a:ext cx="0" cy="112"/>
              <a:chOff x="1827" y="2830"/>
              <a:chExt cx="636" cy="644"/>
            </a:xfrm>
          </p:grpSpPr>
          <p:sp>
            <p:nvSpPr>
              <p:cNvPr id="179" name="Freeform 1806"/>
              <p:cNvSpPr>
                <a:spLocks/>
              </p:cNvSpPr>
              <p:nvPr/>
            </p:nvSpPr>
            <p:spPr bwMode="auto">
              <a:xfrm>
                <a:off x="2087" y="34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0" name="Freeform 1807"/>
              <p:cNvSpPr>
                <a:spLocks/>
              </p:cNvSpPr>
              <p:nvPr/>
            </p:nvSpPr>
            <p:spPr bwMode="auto">
              <a:xfrm>
                <a:off x="2087" y="34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1" name="Freeform 1808"/>
              <p:cNvSpPr>
                <a:spLocks/>
              </p:cNvSpPr>
              <p:nvPr/>
            </p:nvSpPr>
            <p:spPr bwMode="auto">
              <a:xfrm>
                <a:off x="2077" y="34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2" name="Freeform 1809"/>
              <p:cNvSpPr>
                <a:spLocks/>
              </p:cNvSpPr>
              <p:nvPr/>
            </p:nvSpPr>
            <p:spPr bwMode="auto">
              <a:xfrm>
                <a:off x="2077" y="3432"/>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3" name="Freeform 1810"/>
              <p:cNvSpPr>
                <a:spLocks/>
              </p:cNvSpPr>
              <p:nvPr/>
            </p:nvSpPr>
            <p:spPr bwMode="auto">
              <a:xfrm>
                <a:off x="2077" y="34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4" name="Freeform 1811"/>
              <p:cNvSpPr>
                <a:spLocks/>
              </p:cNvSpPr>
              <p:nvPr/>
            </p:nvSpPr>
            <p:spPr bwMode="auto">
              <a:xfrm>
                <a:off x="2067" y="34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5" name="Freeform 1812"/>
              <p:cNvSpPr>
                <a:spLocks/>
              </p:cNvSpPr>
              <p:nvPr/>
            </p:nvSpPr>
            <p:spPr bwMode="auto">
              <a:xfrm>
                <a:off x="2067" y="3426"/>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6" name="Freeform 1813"/>
              <p:cNvSpPr>
                <a:spLocks/>
              </p:cNvSpPr>
              <p:nvPr/>
            </p:nvSpPr>
            <p:spPr bwMode="auto">
              <a:xfrm>
                <a:off x="2067" y="3456"/>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7" name="Freeform 1814"/>
              <p:cNvSpPr>
                <a:spLocks/>
              </p:cNvSpPr>
              <p:nvPr/>
            </p:nvSpPr>
            <p:spPr bwMode="auto">
              <a:xfrm>
                <a:off x="2055" y="3420"/>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8" name="Rectangle 1815"/>
              <p:cNvSpPr>
                <a:spLocks noChangeArrowheads="1"/>
              </p:cNvSpPr>
              <p:nvPr/>
            </p:nvSpPr>
            <p:spPr bwMode="auto">
              <a:xfrm>
                <a:off x="2055" y="3420"/>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89" name="Freeform 1816"/>
              <p:cNvSpPr>
                <a:spLocks/>
              </p:cNvSpPr>
              <p:nvPr/>
            </p:nvSpPr>
            <p:spPr bwMode="auto">
              <a:xfrm>
                <a:off x="2055" y="345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0" name="Freeform 1817"/>
              <p:cNvSpPr>
                <a:spLocks/>
              </p:cNvSpPr>
              <p:nvPr/>
            </p:nvSpPr>
            <p:spPr bwMode="auto">
              <a:xfrm>
                <a:off x="2045" y="341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1" name="Rectangle 1818"/>
              <p:cNvSpPr>
                <a:spLocks noChangeArrowheads="1"/>
              </p:cNvSpPr>
              <p:nvPr/>
            </p:nvSpPr>
            <p:spPr bwMode="auto">
              <a:xfrm>
                <a:off x="2045" y="34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92" name="Freeform 1819"/>
              <p:cNvSpPr>
                <a:spLocks/>
              </p:cNvSpPr>
              <p:nvPr/>
            </p:nvSpPr>
            <p:spPr bwMode="auto">
              <a:xfrm>
                <a:off x="2045" y="344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3" name="Freeform 1820"/>
              <p:cNvSpPr>
                <a:spLocks/>
              </p:cNvSpPr>
              <p:nvPr/>
            </p:nvSpPr>
            <p:spPr bwMode="auto">
              <a:xfrm>
                <a:off x="2033" y="340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4" name="Freeform 1821"/>
              <p:cNvSpPr>
                <a:spLocks/>
              </p:cNvSpPr>
              <p:nvPr/>
            </p:nvSpPr>
            <p:spPr bwMode="auto">
              <a:xfrm>
                <a:off x="2033" y="34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5" name="Freeform 1822"/>
              <p:cNvSpPr>
                <a:spLocks/>
              </p:cNvSpPr>
              <p:nvPr/>
            </p:nvSpPr>
            <p:spPr bwMode="auto">
              <a:xfrm>
                <a:off x="2033" y="34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6" name="Freeform 1823"/>
              <p:cNvSpPr>
                <a:spLocks/>
              </p:cNvSpPr>
              <p:nvPr/>
            </p:nvSpPr>
            <p:spPr bwMode="auto">
              <a:xfrm>
                <a:off x="2023" y="340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7" name="Freeform 1824"/>
              <p:cNvSpPr>
                <a:spLocks/>
              </p:cNvSpPr>
              <p:nvPr/>
            </p:nvSpPr>
            <p:spPr bwMode="auto">
              <a:xfrm>
                <a:off x="2023" y="340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8" name="Freeform 1825"/>
              <p:cNvSpPr>
                <a:spLocks/>
              </p:cNvSpPr>
              <p:nvPr/>
            </p:nvSpPr>
            <p:spPr bwMode="auto">
              <a:xfrm>
                <a:off x="2023" y="343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9" name="Freeform 1826"/>
              <p:cNvSpPr>
                <a:spLocks/>
              </p:cNvSpPr>
              <p:nvPr/>
            </p:nvSpPr>
            <p:spPr bwMode="auto">
              <a:xfrm>
                <a:off x="2013" y="33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0" name="Freeform 1827"/>
              <p:cNvSpPr>
                <a:spLocks/>
              </p:cNvSpPr>
              <p:nvPr/>
            </p:nvSpPr>
            <p:spPr bwMode="auto">
              <a:xfrm>
                <a:off x="2013" y="33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1" name="Freeform 1828"/>
              <p:cNvSpPr>
                <a:spLocks/>
              </p:cNvSpPr>
              <p:nvPr/>
            </p:nvSpPr>
            <p:spPr bwMode="auto">
              <a:xfrm>
                <a:off x="2013" y="34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2" name="Freeform 1829"/>
              <p:cNvSpPr>
                <a:spLocks/>
              </p:cNvSpPr>
              <p:nvPr/>
            </p:nvSpPr>
            <p:spPr bwMode="auto">
              <a:xfrm>
                <a:off x="2001" y="33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3" name="Freeform 1830"/>
              <p:cNvSpPr>
                <a:spLocks/>
              </p:cNvSpPr>
              <p:nvPr/>
            </p:nvSpPr>
            <p:spPr bwMode="auto">
              <a:xfrm>
                <a:off x="2001" y="338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4" name="Freeform 1831"/>
              <p:cNvSpPr>
                <a:spLocks/>
              </p:cNvSpPr>
              <p:nvPr/>
            </p:nvSpPr>
            <p:spPr bwMode="auto">
              <a:xfrm>
                <a:off x="2001" y="341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5" name="Freeform 1832"/>
              <p:cNvSpPr>
                <a:spLocks/>
              </p:cNvSpPr>
              <p:nvPr/>
            </p:nvSpPr>
            <p:spPr bwMode="auto">
              <a:xfrm>
                <a:off x="1991" y="33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6" name="Freeform 1833"/>
              <p:cNvSpPr>
                <a:spLocks/>
              </p:cNvSpPr>
              <p:nvPr/>
            </p:nvSpPr>
            <p:spPr bwMode="auto">
              <a:xfrm>
                <a:off x="1991" y="33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7" name="Freeform 1834"/>
              <p:cNvSpPr>
                <a:spLocks/>
              </p:cNvSpPr>
              <p:nvPr/>
            </p:nvSpPr>
            <p:spPr bwMode="auto">
              <a:xfrm>
                <a:off x="1991" y="34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8" name="Freeform 1835"/>
              <p:cNvSpPr>
                <a:spLocks/>
              </p:cNvSpPr>
              <p:nvPr/>
            </p:nvSpPr>
            <p:spPr bwMode="auto">
              <a:xfrm>
                <a:off x="1829" y="328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9" name="Freeform 1836"/>
              <p:cNvSpPr>
                <a:spLocks/>
              </p:cNvSpPr>
              <p:nvPr/>
            </p:nvSpPr>
            <p:spPr bwMode="auto">
              <a:xfrm>
                <a:off x="1843" y="3294"/>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0" name="Freeform 1837"/>
              <p:cNvSpPr>
                <a:spLocks/>
              </p:cNvSpPr>
              <p:nvPr/>
            </p:nvSpPr>
            <p:spPr bwMode="auto">
              <a:xfrm>
                <a:off x="1827" y="3286"/>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1" name="Freeform 1838"/>
              <p:cNvSpPr>
                <a:spLocks/>
              </p:cNvSpPr>
              <p:nvPr/>
            </p:nvSpPr>
            <p:spPr bwMode="auto">
              <a:xfrm>
                <a:off x="1827" y="3288"/>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2" name="Freeform 1839"/>
              <p:cNvSpPr>
                <a:spLocks/>
              </p:cNvSpPr>
              <p:nvPr/>
            </p:nvSpPr>
            <p:spPr bwMode="auto">
              <a:xfrm>
                <a:off x="2123" y="3190"/>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3" name="Freeform 1840"/>
              <p:cNvSpPr>
                <a:spLocks/>
              </p:cNvSpPr>
              <p:nvPr/>
            </p:nvSpPr>
            <p:spPr bwMode="auto">
              <a:xfrm>
                <a:off x="1827" y="3018"/>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4" name="Freeform 1841"/>
              <p:cNvSpPr>
                <a:spLocks/>
              </p:cNvSpPr>
              <p:nvPr/>
            </p:nvSpPr>
            <p:spPr bwMode="auto">
              <a:xfrm>
                <a:off x="1827" y="3216"/>
                <a:ext cx="296" cy="216"/>
              </a:xfrm>
              <a:custGeom>
                <a:avLst/>
                <a:gdLst>
                  <a:gd name="T0" fmla="*/ 296 w 296"/>
                  <a:gd name="T1" fmla="*/ 172 h 216"/>
                  <a:gd name="T2" fmla="*/ 296 w 296"/>
                  <a:gd name="T3" fmla="*/ 216 h 216"/>
                  <a:gd name="T4" fmla="*/ 0 w 296"/>
                  <a:gd name="T5" fmla="*/ 46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5" name="Freeform 1842"/>
              <p:cNvSpPr>
                <a:spLocks/>
              </p:cNvSpPr>
              <p:nvPr/>
            </p:nvSpPr>
            <p:spPr bwMode="auto">
              <a:xfrm>
                <a:off x="1847" y="3236"/>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6" name="Freeform 1843"/>
              <p:cNvSpPr>
                <a:spLocks/>
              </p:cNvSpPr>
              <p:nvPr/>
            </p:nvSpPr>
            <p:spPr bwMode="auto">
              <a:xfrm>
                <a:off x="1847" y="3236"/>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7" name="Freeform 1844"/>
              <p:cNvSpPr>
                <a:spLocks/>
              </p:cNvSpPr>
              <p:nvPr/>
            </p:nvSpPr>
            <p:spPr bwMode="auto">
              <a:xfrm>
                <a:off x="1847" y="3250"/>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8" name="Freeform 1845"/>
              <p:cNvSpPr>
                <a:spLocks/>
              </p:cNvSpPr>
              <p:nvPr/>
            </p:nvSpPr>
            <p:spPr bwMode="auto">
              <a:xfrm>
                <a:off x="2109" y="33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9" name="Freeform 1846"/>
              <p:cNvSpPr>
                <a:spLocks/>
              </p:cNvSpPr>
              <p:nvPr/>
            </p:nvSpPr>
            <p:spPr bwMode="auto">
              <a:xfrm>
                <a:off x="2109" y="338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0" name="Freeform 1847"/>
              <p:cNvSpPr>
                <a:spLocks/>
              </p:cNvSpPr>
              <p:nvPr/>
            </p:nvSpPr>
            <p:spPr bwMode="auto">
              <a:xfrm>
                <a:off x="2109" y="341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1" name="Freeform 1848"/>
              <p:cNvSpPr>
                <a:spLocks/>
              </p:cNvSpPr>
              <p:nvPr/>
            </p:nvSpPr>
            <p:spPr bwMode="auto">
              <a:xfrm>
                <a:off x="2099" y="33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2" name="Freeform 1849"/>
              <p:cNvSpPr>
                <a:spLocks/>
              </p:cNvSpPr>
              <p:nvPr/>
            </p:nvSpPr>
            <p:spPr bwMode="auto">
              <a:xfrm>
                <a:off x="2099" y="3382"/>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3" name="Freeform 1850"/>
              <p:cNvSpPr>
                <a:spLocks/>
              </p:cNvSpPr>
              <p:nvPr/>
            </p:nvSpPr>
            <p:spPr bwMode="auto">
              <a:xfrm>
                <a:off x="2099" y="3412"/>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4" name="Freeform 1851"/>
              <p:cNvSpPr>
                <a:spLocks/>
              </p:cNvSpPr>
              <p:nvPr/>
            </p:nvSpPr>
            <p:spPr bwMode="auto">
              <a:xfrm>
                <a:off x="2087" y="3376"/>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5" name="Rectangle 1852"/>
              <p:cNvSpPr>
                <a:spLocks noChangeArrowheads="1"/>
              </p:cNvSpPr>
              <p:nvPr/>
            </p:nvSpPr>
            <p:spPr bwMode="auto">
              <a:xfrm>
                <a:off x="2087" y="337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26" name="Freeform 1853"/>
              <p:cNvSpPr>
                <a:spLocks/>
              </p:cNvSpPr>
              <p:nvPr/>
            </p:nvSpPr>
            <p:spPr bwMode="auto">
              <a:xfrm>
                <a:off x="2087" y="340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7" name="Freeform 1854"/>
              <p:cNvSpPr>
                <a:spLocks/>
              </p:cNvSpPr>
              <p:nvPr/>
            </p:nvSpPr>
            <p:spPr bwMode="auto">
              <a:xfrm>
                <a:off x="2077" y="3370"/>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8" name="Rectangle 1855"/>
              <p:cNvSpPr>
                <a:spLocks noChangeArrowheads="1"/>
              </p:cNvSpPr>
              <p:nvPr/>
            </p:nvSpPr>
            <p:spPr bwMode="auto">
              <a:xfrm>
                <a:off x="2077" y="3370"/>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29" name="Freeform 1856"/>
              <p:cNvSpPr>
                <a:spLocks/>
              </p:cNvSpPr>
              <p:nvPr/>
            </p:nvSpPr>
            <p:spPr bwMode="auto">
              <a:xfrm>
                <a:off x="2077" y="340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0" name="Freeform 1857"/>
              <p:cNvSpPr>
                <a:spLocks/>
              </p:cNvSpPr>
              <p:nvPr/>
            </p:nvSpPr>
            <p:spPr bwMode="auto">
              <a:xfrm>
                <a:off x="2067" y="336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1" name="Freeform 1858"/>
              <p:cNvSpPr>
                <a:spLocks/>
              </p:cNvSpPr>
              <p:nvPr/>
            </p:nvSpPr>
            <p:spPr bwMode="auto">
              <a:xfrm>
                <a:off x="2067" y="3362"/>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2" name="Freeform 1859"/>
              <p:cNvSpPr>
                <a:spLocks/>
              </p:cNvSpPr>
              <p:nvPr/>
            </p:nvSpPr>
            <p:spPr bwMode="auto">
              <a:xfrm>
                <a:off x="2067" y="3394"/>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3" name="Freeform 1860"/>
              <p:cNvSpPr>
                <a:spLocks/>
              </p:cNvSpPr>
              <p:nvPr/>
            </p:nvSpPr>
            <p:spPr bwMode="auto">
              <a:xfrm>
                <a:off x="2055" y="335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4" name="Freeform 1861"/>
              <p:cNvSpPr>
                <a:spLocks/>
              </p:cNvSpPr>
              <p:nvPr/>
            </p:nvSpPr>
            <p:spPr bwMode="auto">
              <a:xfrm>
                <a:off x="2055" y="335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5" name="Freeform 1862"/>
              <p:cNvSpPr>
                <a:spLocks/>
              </p:cNvSpPr>
              <p:nvPr/>
            </p:nvSpPr>
            <p:spPr bwMode="auto">
              <a:xfrm>
                <a:off x="2055" y="338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6" name="Freeform 1863"/>
              <p:cNvSpPr>
                <a:spLocks/>
              </p:cNvSpPr>
              <p:nvPr/>
            </p:nvSpPr>
            <p:spPr bwMode="auto">
              <a:xfrm>
                <a:off x="2045" y="33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7" name="Freeform 1864"/>
              <p:cNvSpPr>
                <a:spLocks/>
              </p:cNvSpPr>
              <p:nvPr/>
            </p:nvSpPr>
            <p:spPr bwMode="auto">
              <a:xfrm>
                <a:off x="2045" y="33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8" name="Freeform 1865"/>
              <p:cNvSpPr>
                <a:spLocks/>
              </p:cNvSpPr>
              <p:nvPr/>
            </p:nvSpPr>
            <p:spPr bwMode="auto">
              <a:xfrm>
                <a:off x="2045" y="338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9" name="Freeform 1866"/>
              <p:cNvSpPr>
                <a:spLocks/>
              </p:cNvSpPr>
              <p:nvPr/>
            </p:nvSpPr>
            <p:spPr bwMode="auto">
              <a:xfrm>
                <a:off x="2033" y="33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0" name="Freeform 1867"/>
              <p:cNvSpPr>
                <a:spLocks/>
              </p:cNvSpPr>
              <p:nvPr/>
            </p:nvSpPr>
            <p:spPr bwMode="auto">
              <a:xfrm>
                <a:off x="2033" y="33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1" name="Freeform 1868"/>
              <p:cNvSpPr>
                <a:spLocks/>
              </p:cNvSpPr>
              <p:nvPr/>
            </p:nvSpPr>
            <p:spPr bwMode="auto">
              <a:xfrm>
                <a:off x="2033" y="3374"/>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2" name="Freeform 1869"/>
              <p:cNvSpPr>
                <a:spLocks/>
              </p:cNvSpPr>
              <p:nvPr/>
            </p:nvSpPr>
            <p:spPr bwMode="auto">
              <a:xfrm>
                <a:off x="2023" y="33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3" name="Freeform 1870"/>
              <p:cNvSpPr>
                <a:spLocks/>
              </p:cNvSpPr>
              <p:nvPr/>
            </p:nvSpPr>
            <p:spPr bwMode="auto">
              <a:xfrm>
                <a:off x="2023" y="33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4" name="Freeform 1871"/>
              <p:cNvSpPr>
                <a:spLocks/>
              </p:cNvSpPr>
              <p:nvPr/>
            </p:nvSpPr>
            <p:spPr bwMode="auto">
              <a:xfrm>
                <a:off x="2023" y="33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5" name="Freeform 1872"/>
              <p:cNvSpPr>
                <a:spLocks/>
              </p:cNvSpPr>
              <p:nvPr/>
            </p:nvSpPr>
            <p:spPr bwMode="auto">
              <a:xfrm>
                <a:off x="2013" y="33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6" name="Freeform 1873"/>
              <p:cNvSpPr>
                <a:spLocks/>
              </p:cNvSpPr>
              <p:nvPr/>
            </p:nvSpPr>
            <p:spPr bwMode="auto">
              <a:xfrm>
                <a:off x="2013" y="3332"/>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7" name="Freeform 1874"/>
              <p:cNvSpPr>
                <a:spLocks/>
              </p:cNvSpPr>
              <p:nvPr/>
            </p:nvSpPr>
            <p:spPr bwMode="auto">
              <a:xfrm>
                <a:off x="2013" y="33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8" name="Freeform 1875"/>
              <p:cNvSpPr>
                <a:spLocks/>
              </p:cNvSpPr>
              <p:nvPr/>
            </p:nvSpPr>
            <p:spPr bwMode="auto">
              <a:xfrm>
                <a:off x="2001" y="3326"/>
                <a:ext cx="8" cy="36"/>
              </a:xfrm>
              <a:custGeom>
                <a:avLst/>
                <a:gdLst>
                  <a:gd name="T0" fmla="*/ 0 w 8"/>
                  <a:gd name="T1" fmla="*/ 30 h 36"/>
                  <a:gd name="T2" fmla="*/ 0 w 8"/>
                  <a:gd name="T3" fmla="*/ 0 h 36"/>
                  <a:gd name="T4" fmla="*/ 8 w 8"/>
                  <a:gd name="T5" fmla="*/ 4 h 36"/>
                  <a:gd name="T6" fmla="*/ 8 w 8"/>
                  <a:gd name="T7" fmla="*/ 36 h 36"/>
                  <a:gd name="T8" fmla="*/ 0 w 8"/>
                  <a:gd name="T9" fmla="*/ 30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0"/>
                    </a:moveTo>
                    <a:lnTo>
                      <a:pt x="0" y="0"/>
                    </a:lnTo>
                    <a:lnTo>
                      <a:pt x="8" y="4"/>
                    </a:lnTo>
                    <a:lnTo>
                      <a:pt x="8" y="36"/>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9" name="Rectangle 1876"/>
              <p:cNvSpPr>
                <a:spLocks noChangeArrowheads="1"/>
              </p:cNvSpPr>
              <p:nvPr/>
            </p:nvSpPr>
            <p:spPr bwMode="auto">
              <a:xfrm>
                <a:off x="2001" y="332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50" name="Freeform 1877"/>
              <p:cNvSpPr>
                <a:spLocks/>
              </p:cNvSpPr>
              <p:nvPr/>
            </p:nvSpPr>
            <p:spPr bwMode="auto">
              <a:xfrm>
                <a:off x="2001" y="3356"/>
                <a:ext cx="8" cy="6"/>
              </a:xfrm>
              <a:custGeom>
                <a:avLst/>
                <a:gdLst>
                  <a:gd name="T0" fmla="*/ 8 w 8"/>
                  <a:gd name="T1" fmla="*/ 6 h 6"/>
                  <a:gd name="T2" fmla="*/ 8 w 8"/>
                  <a:gd name="T3" fmla="*/ 2 h 6"/>
                  <a:gd name="T4" fmla="*/ 2 w 8"/>
                  <a:gd name="T5" fmla="*/ 0 h 6"/>
                  <a:gd name="T6" fmla="*/ 0 w 8"/>
                  <a:gd name="T7" fmla="*/ 0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0"/>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1" name="Freeform 1878"/>
              <p:cNvSpPr>
                <a:spLocks/>
              </p:cNvSpPr>
              <p:nvPr/>
            </p:nvSpPr>
            <p:spPr bwMode="auto">
              <a:xfrm>
                <a:off x="1991" y="3320"/>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2" name="Rectangle 1879"/>
              <p:cNvSpPr>
                <a:spLocks noChangeArrowheads="1"/>
              </p:cNvSpPr>
              <p:nvPr/>
            </p:nvSpPr>
            <p:spPr bwMode="auto">
              <a:xfrm>
                <a:off x="1991" y="3320"/>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53" name="Freeform 1880"/>
              <p:cNvSpPr>
                <a:spLocks/>
              </p:cNvSpPr>
              <p:nvPr/>
            </p:nvSpPr>
            <p:spPr bwMode="auto">
              <a:xfrm>
                <a:off x="1991" y="335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4" name="Freeform 1881"/>
              <p:cNvSpPr>
                <a:spLocks/>
              </p:cNvSpPr>
              <p:nvPr/>
            </p:nvSpPr>
            <p:spPr bwMode="auto">
              <a:xfrm>
                <a:off x="1829" y="322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5" name="Freeform 1882"/>
              <p:cNvSpPr>
                <a:spLocks/>
              </p:cNvSpPr>
              <p:nvPr/>
            </p:nvSpPr>
            <p:spPr bwMode="auto">
              <a:xfrm>
                <a:off x="1843" y="3232"/>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6" name="Freeform 1883"/>
              <p:cNvSpPr>
                <a:spLocks/>
              </p:cNvSpPr>
              <p:nvPr/>
            </p:nvSpPr>
            <p:spPr bwMode="auto">
              <a:xfrm>
                <a:off x="1827" y="3222"/>
                <a:ext cx="18" cy="12"/>
              </a:xfrm>
              <a:custGeom>
                <a:avLst/>
                <a:gdLst>
                  <a:gd name="T0" fmla="*/ 0 w 18"/>
                  <a:gd name="T1" fmla="*/ 2 h 12"/>
                  <a:gd name="T2" fmla="*/ 2 w 18"/>
                  <a:gd name="T3" fmla="*/ 0 h 12"/>
                  <a:gd name="T4" fmla="*/ 18 w 18"/>
                  <a:gd name="T5" fmla="*/ 10 h 12"/>
                  <a:gd name="T6" fmla="*/ 16 w 18"/>
                  <a:gd name="T7" fmla="*/ 12 h 12"/>
                  <a:gd name="T8" fmla="*/ 0 w 18"/>
                  <a:gd name="T9" fmla="*/ 2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7" name="Freeform 1884"/>
              <p:cNvSpPr>
                <a:spLocks/>
              </p:cNvSpPr>
              <p:nvPr/>
            </p:nvSpPr>
            <p:spPr bwMode="auto">
              <a:xfrm>
                <a:off x="1827" y="3224"/>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8" name="Freeform 1885"/>
              <p:cNvSpPr>
                <a:spLocks/>
              </p:cNvSpPr>
              <p:nvPr/>
            </p:nvSpPr>
            <p:spPr bwMode="auto">
              <a:xfrm>
                <a:off x="2123" y="3128"/>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9" name="Freeform 1886"/>
              <p:cNvSpPr>
                <a:spLocks/>
              </p:cNvSpPr>
              <p:nvPr/>
            </p:nvSpPr>
            <p:spPr bwMode="auto">
              <a:xfrm>
                <a:off x="1827" y="2956"/>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0" name="Freeform 1887"/>
              <p:cNvSpPr>
                <a:spLocks/>
              </p:cNvSpPr>
              <p:nvPr/>
            </p:nvSpPr>
            <p:spPr bwMode="auto">
              <a:xfrm>
                <a:off x="1827" y="3154"/>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1" name="Freeform 1888"/>
              <p:cNvSpPr>
                <a:spLocks/>
              </p:cNvSpPr>
              <p:nvPr/>
            </p:nvSpPr>
            <p:spPr bwMode="auto">
              <a:xfrm>
                <a:off x="1847" y="3174"/>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2" name="Rectangle 1889"/>
              <p:cNvSpPr>
                <a:spLocks noChangeArrowheads="1"/>
              </p:cNvSpPr>
              <p:nvPr/>
            </p:nvSpPr>
            <p:spPr bwMode="auto">
              <a:xfrm>
                <a:off x="1847" y="3174"/>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63" name="Freeform 1890"/>
              <p:cNvSpPr>
                <a:spLocks/>
              </p:cNvSpPr>
              <p:nvPr/>
            </p:nvSpPr>
            <p:spPr bwMode="auto">
              <a:xfrm>
                <a:off x="1847" y="3188"/>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4" name="Freeform 1891"/>
              <p:cNvSpPr>
                <a:spLocks/>
              </p:cNvSpPr>
              <p:nvPr/>
            </p:nvSpPr>
            <p:spPr bwMode="auto">
              <a:xfrm>
                <a:off x="2109" y="3324"/>
                <a:ext cx="8" cy="36"/>
              </a:xfrm>
              <a:custGeom>
                <a:avLst/>
                <a:gdLst>
                  <a:gd name="T0" fmla="*/ 0 w 8"/>
                  <a:gd name="T1" fmla="*/ 32 h 36"/>
                  <a:gd name="T2" fmla="*/ 0 w 8"/>
                  <a:gd name="T3" fmla="*/ 0 h 36"/>
                  <a:gd name="T4" fmla="*/ 8 w 8"/>
                  <a:gd name="T5" fmla="*/ 6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6"/>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5" name="Freeform 1892"/>
              <p:cNvSpPr>
                <a:spLocks/>
              </p:cNvSpPr>
              <p:nvPr/>
            </p:nvSpPr>
            <p:spPr bwMode="auto">
              <a:xfrm>
                <a:off x="2109" y="332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6" name="Freeform 1893"/>
              <p:cNvSpPr>
                <a:spLocks/>
              </p:cNvSpPr>
              <p:nvPr/>
            </p:nvSpPr>
            <p:spPr bwMode="auto">
              <a:xfrm>
                <a:off x="2109" y="335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7" name="Freeform 1894"/>
              <p:cNvSpPr>
                <a:spLocks/>
              </p:cNvSpPr>
              <p:nvPr/>
            </p:nvSpPr>
            <p:spPr bwMode="auto">
              <a:xfrm>
                <a:off x="2099" y="331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8" name="Freeform 1895"/>
              <p:cNvSpPr>
                <a:spLocks/>
              </p:cNvSpPr>
              <p:nvPr/>
            </p:nvSpPr>
            <p:spPr bwMode="auto">
              <a:xfrm>
                <a:off x="2099" y="331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9" name="Freeform 1896"/>
              <p:cNvSpPr>
                <a:spLocks/>
              </p:cNvSpPr>
              <p:nvPr/>
            </p:nvSpPr>
            <p:spPr bwMode="auto">
              <a:xfrm>
                <a:off x="2099" y="335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0" name="Freeform 1897"/>
              <p:cNvSpPr>
                <a:spLocks/>
              </p:cNvSpPr>
              <p:nvPr/>
            </p:nvSpPr>
            <p:spPr bwMode="auto">
              <a:xfrm>
                <a:off x="2087" y="331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1" name="Freeform 1898"/>
              <p:cNvSpPr>
                <a:spLocks/>
              </p:cNvSpPr>
              <p:nvPr/>
            </p:nvSpPr>
            <p:spPr bwMode="auto">
              <a:xfrm>
                <a:off x="2087" y="331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2" name="Freeform 1899"/>
              <p:cNvSpPr>
                <a:spLocks/>
              </p:cNvSpPr>
              <p:nvPr/>
            </p:nvSpPr>
            <p:spPr bwMode="auto">
              <a:xfrm>
                <a:off x="2087" y="334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3" name="Freeform 1900"/>
              <p:cNvSpPr>
                <a:spLocks/>
              </p:cNvSpPr>
              <p:nvPr/>
            </p:nvSpPr>
            <p:spPr bwMode="auto">
              <a:xfrm>
                <a:off x="2077" y="33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4" name="Freeform 1901"/>
              <p:cNvSpPr>
                <a:spLocks/>
              </p:cNvSpPr>
              <p:nvPr/>
            </p:nvSpPr>
            <p:spPr bwMode="auto">
              <a:xfrm>
                <a:off x="2077" y="330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5" name="Freeform 1902"/>
              <p:cNvSpPr>
                <a:spLocks/>
              </p:cNvSpPr>
              <p:nvPr/>
            </p:nvSpPr>
            <p:spPr bwMode="auto">
              <a:xfrm>
                <a:off x="2077" y="333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6" name="Freeform 1903"/>
              <p:cNvSpPr>
                <a:spLocks/>
              </p:cNvSpPr>
              <p:nvPr/>
            </p:nvSpPr>
            <p:spPr bwMode="auto">
              <a:xfrm>
                <a:off x="2067" y="330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7" name="Freeform 1904"/>
              <p:cNvSpPr>
                <a:spLocks/>
              </p:cNvSpPr>
              <p:nvPr/>
            </p:nvSpPr>
            <p:spPr bwMode="auto">
              <a:xfrm>
                <a:off x="2067" y="3300"/>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8" name="Freeform 1905"/>
              <p:cNvSpPr>
                <a:spLocks/>
              </p:cNvSpPr>
              <p:nvPr/>
            </p:nvSpPr>
            <p:spPr bwMode="auto">
              <a:xfrm>
                <a:off x="2067" y="3330"/>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9" name="Freeform 1906"/>
              <p:cNvSpPr>
                <a:spLocks/>
              </p:cNvSpPr>
              <p:nvPr/>
            </p:nvSpPr>
            <p:spPr bwMode="auto">
              <a:xfrm>
                <a:off x="2055" y="32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0" name="Freeform 1907"/>
              <p:cNvSpPr>
                <a:spLocks/>
              </p:cNvSpPr>
              <p:nvPr/>
            </p:nvSpPr>
            <p:spPr bwMode="auto">
              <a:xfrm>
                <a:off x="2055" y="329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1" name="Freeform 1908"/>
              <p:cNvSpPr>
                <a:spLocks/>
              </p:cNvSpPr>
              <p:nvPr/>
            </p:nvSpPr>
            <p:spPr bwMode="auto">
              <a:xfrm>
                <a:off x="2055" y="3324"/>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2" name="Freeform 1909"/>
              <p:cNvSpPr>
                <a:spLocks/>
              </p:cNvSpPr>
              <p:nvPr/>
            </p:nvSpPr>
            <p:spPr bwMode="auto">
              <a:xfrm>
                <a:off x="2045" y="32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3" name="Freeform 1910"/>
              <p:cNvSpPr>
                <a:spLocks/>
              </p:cNvSpPr>
              <p:nvPr/>
            </p:nvSpPr>
            <p:spPr bwMode="auto">
              <a:xfrm>
                <a:off x="2045" y="328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4" name="Freeform 1911"/>
              <p:cNvSpPr>
                <a:spLocks/>
              </p:cNvSpPr>
              <p:nvPr/>
            </p:nvSpPr>
            <p:spPr bwMode="auto">
              <a:xfrm>
                <a:off x="2045" y="3318"/>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5" name="Freeform 1912"/>
              <p:cNvSpPr>
                <a:spLocks/>
              </p:cNvSpPr>
              <p:nvPr/>
            </p:nvSpPr>
            <p:spPr bwMode="auto">
              <a:xfrm>
                <a:off x="2033" y="3282"/>
                <a:ext cx="8" cy="36"/>
              </a:xfrm>
              <a:custGeom>
                <a:avLst/>
                <a:gdLst>
                  <a:gd name="T0" fmla="*/ 0 w 8"/>
                  <a:gd name="T1" fmla="*/ 30 h 36"/>
                  <a:gd name="T2" fmla="*/ 0 w 8"/>
                  <a:gd name="T3" fmla="*/ 0 h 36"/>
                  <a:gd name="T4" fmla="*/ 8 w 8"/>
                  <a:gd name="T5" fmla="*/ 4 h 36"/>
                  <a:gd name="T6" fmla="*/ 8 w 8"/>
                  <a:gd name="T7" fmla="*/ 36 h 36"/>
                  <a:gd name="T8" fmla="*/ 0 w 8"/>
                  <a:gd name="T9" fmla="*/ 30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0"/>
                    </a:moveTo>
                    <a:lnTo>
                      <a:pt x="0" y="0"/>
                    </a:lnTo>
                    <a:lnTo>
                      <a:pt x="8" y="4"/>
                    </a:lnTo>
                    <a:lnTo>
                      <a:pt x="8" y="36"/>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6" name="Rectangle 1913"/>
              <p:cNvSpPr>
                <a:spLocks noChangeArrowheads="1"/>
              </p:cNvSpPr>
              <p:nvPr/>
            </p:nvSpPr>
            <p:spPr bwMode="auto">
              <a:xfrm>
                <a:off x="2033" y="328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87" name="Freeform 1914"/>
              <p:cNvSpPr>
                <a:spLocks/>
              </p:cNvSpPr>
              <p:nvPr/>
            </p:nvSpPr>
            <p:spPr bwMode="auto">
              <a:xfrm>
                <a:off x="2033" y="3312"/>
                <a:ext cx="8" cy="6"/>
              </a:xfrm>
              <a:custGeom>
                <a:avLst/>
                <a:gdLst>
                  <a:gd name="T0" fmla="*/ 8 w 8"/>
                  <a:gd name="T1" fmla="*/ 6 h 6"/>
                  <a:gd name="T2" fmla="*/ 8 w 8"/>
                  <a:gd name="T3" fmla="*/ 2 h 6"/>
                  <a:gd name="T4" fmla="*/ 2 w 8"/>
                  <a:gd name="T5" fmla="*/ 0 h 6"/>
                  <a:gd name="T6" fmla="*/ 0 w 8"/>
                  <a:gd name="T7" fmla="*/ 0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0"/>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8" name="Freeform 1915"/>
              <p:cNvSpPr>
                <a:spLocks/>
              </p:cNvSpPr>
              <p:nvPr/>
            </p:nvSpPr>
            <p:spPr bwMode="auto">
              <a:xfrm>
                <a:off x="2023" y="327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9" name="Rectangle 1916"/>
              <p:cNvSpPr>
                <a:spLocks noChangeArrowheads="1"/>
              </p:cNvSpPr>
              <p:nvPr/>
            </p:nvSpPr>
            <p:spPr bwMode="auto">
              <a:xfrm>
                <a:off x="2023" y="327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290" name="Freeform 1917"/>
              <p:cNvSpPr>
                <a:spLocks/>
              </p:cNvSpPr>
              <p:nvPr/>
            </p:nvSpPr>
            <p:spPr bwMode="auto">
              <a:xfrm>
                <a:off x="2023" y="330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1" name="Freeform 1918"/>
              <p:cNvSpPr>
                <a:spLocks/>
              </p:cNvSpPr>
              <p:nvPr/>
            </p:nvSpPr>
            <p:spPr bwMode="auto">
              <a:xfrm>
                <a:off x="2013" y="3268"/>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2" name="Freeform 1919"/>
              <p:cNvSpPr>
                <a:spLocks/>
              </p:cNvSpPr>
              <p:nvPr/>
            </p:nvSpPr>
            <p:spPr bwMode="auto">
              <a:xfrm>
                <a:off x="2013" y="326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3" name="Freeform 1920"/>
              <p:cNvSpPr>
                <a:spLocks/>
              </p:cNvSpPr>
              <p:nvPr/>
            </p:nvSpPr>
            <p:spPr bwMode="auto">
              <a:xfrm>
                <a:off x="2013" y="330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4" name="Freeform 1921"/>
              <p:cNvSpPr>
                <a:spLocks/>
              </p:cNvSpPr>
              <p:nvPr/>
            </p:nvSpPr>
            <p:spPr bwMode="auto">
              <a:xfrm>
                <a:off x="2001" y="326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5" name="Freeform 1922"/>
              <p:cNvSpPr>
                <a:spLocks/>
              </p:cNvSpPr>
              <p:nvPr/>
            </p:nvSpPr>
            <p:spPr bwMode="auto">
              <a:xfrm>
                <a:off x="2001" y="326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6" name="Freeform 1923"/>
              <p:cNvSpPr>
                <a:spLocks/>
              </p:cNvSpPr>
              <p:nvPr/>
            </p:nvSpPr>
            <p:spPr bwMode="auto">
              <a:xfrm>
                <a:off x="2001" y="32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7" name="Freeform 1924"/>
              <p:cNvSpPr>
                <a:spLocks/>
              </p:cNvSpPr>
              <p:nvPr/>
            </p:nvSpPr>
            <p:spPr bwMode="auto">
              <a:xfrm>
                <a:off x="1991" y="325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8" name="Freeform 1925"/>
              <p:cNvSpPr>
                <a:spLocks/>
              </p:cNvSpPr>
              <p:nvPr/>
            </p:nvSpPr>
            <p:spPr bwMode="auto">
              <a:xfrm>
                <a:off x="1991" y="325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9" name="Freeform 1926"/>
              <p:cNvSpPr>
                <a:spLocks/>
              </p:cNvSpPr>
              <p:nvPr/>
            </p:nvSpPr>
            <p:spPr bwMode="auto">
              <a:xfrm>
                <a:off x="1991" y="328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0" name="Freeform 1927"/>
              <p:cNvSpPr>
                <a:spLocks/>
              </p:cNvSpPr>
              <p:nvPr/>
            </p:nvSpPr>
            <p:spPr bwMode="auto">
              <a:xfrm>
                <a:off x="1829" y="3158"/>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1" name="Freeform 1928"/>
              <p:cNvSpPr>
                <a:spLocks/>
              </p:cNvSpPr>
              <p:nvPr/>
            </p:nvSpPr>
            <p:spPr bwMode="auto">
              <a:xfrm>
                <a:off x="1843" y="3170"/>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2" name="Freeform 1929"/>
              <p:cNvSpPr>
                <a:spLocks/>
              </p:cNvSpPr>
              <p:nvPr/>
            </p:nvSpPr>
            <p:spPr bwMode="auto">
              <a:xfrm>
                <a:off x="1827" y="3160"/>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3" name="Freeform 1930"/>
              <p:cNvSpPr>
                <a:spLocks/>
              </p:cNvSpPr>
              <p:nvPr/>
            </p:nvSpPr>
            <p:spPr bwMode="auto">
              <a:xfrm>
                <a:off x="1827" y="3162"/>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4" name="Freeform 1931"/>
              <p:cNvSpPr>
                <a:spLocks/>
              </p:cNvSpPr>
              <p:nvPr/>
            </p:nvSpPr>
            <p:spPr bwMode="auto">
              <a:xfrm>
                <a:off x="2123" y="3066"/>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5" name="Freeform 1932"/>
              <p:cNvSpPr>
                <a:spLocks/>
              </p:cNvSpPr>
              <p:nvPr/>
            </p:nvSpPr>
            <p:spPr bwMode="auto">
              <a:xfrm>
                <a:off x="1827" y="2894"/>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6" name="Freeform 1933"/>
              <p:cNvSpPr>
                <a:spLocks/>
              </p:cNvSpPr>
              <p:nvPr/>
            </p:nvSpPr>
            <p:spPr bwMode="auto">
              <a:xfrm>
                <a:off x="1827" y="3090"/>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7" name="Freeform 1934"/>
              <p:cNvSpPr>
                <a:spLocks/>
              </p:cNvSpPr>
              <p:nvPr/>
            </p:nvSpPr>
            <p:spPr bwMode="auto">
              <a:xfrm>
                <a:off x="1847" y="3112"/>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8" name="Freeform 1935"/>
              <p:cNvSpPr>
                <a:spLocks/>
              </p:cNvSpPr>
              <p:nvPr/>
            </p:nvSpPr>
            <p:spPr bwMode="auto">
              <a:xfrm>
                <a:off x="1847" y="3112"/>
                <a:ext cx="2" cy="14"/>
              </a:xfrm>
              <a:custGeom>
                <a:avLst/>
                <a:gdLst>
                  <a:gd name="T0" fmla="*/ 0 w 2"/>
                  <a:gd name="T1" fmla="*/ 14 h 14"/>
                  <a:gd name="T2" fmla="*/ 2 w 2"/>
                  <a:gd name="T3" fmla="*/ 12 h 14"/>
                  <a:gd name="T4" fmla="*/ 2 w 2"/>
                  <a:gd name="T5" fmla="*/ 0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2"/>
                    </a:lnTo>
                    <a:lnTo>
                      <a:pt x="2" y="0"/>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9" name="Freeform 1936"/>
              <p:cNvSpPr>
                <a:spLocks/>
              </p:cNvSpPr>
              <p:nvPr/>
            </p:nvSpPr>
            <p:spPr bwMode="auto">
              <a:xfrm>
                <a:off x="1847" y="3124"/>
                <a:ext cx="100" cy="60"/>
              </a:xfrm>
              <a:custGeom>
                <a:avLst/>
                <a:gdLst>
                  <a:gd name="T0" fmla="*/ 100 w 100"/>
                  <a:gd name="T1" fmla="*/ 60 h 60"/>
                  <a:gd name="T2" fmla="*/ 100 w 100"/>
                  <a:gd name="T3" fmla="*/ 56 h 60"/>
                  <a:gd name="T4" fmla="*/ 2 w 100"/>
                  <a:gd name="T5" fmla="*/ 0 h 60"/>
                  <a:gd name="T6" fmla="*/ 0 w 100"/>
                  <a:gd name="T7" fmla="*/ 2 h 60"/>
                  <a:gd name="T8" fmla="*/ 100 w 100"/>
                  <a:gd name="T9" fmla="*/ 60 h 60"/>
                  <a:gd name="T10" fmla="*/ 0 60000 65536"/>
                  <a:gd name="T11" fmla="*/ 0 60000 65536"/>
                  <a:gd name="T12" fmla="*/ 0 60000 65536"/>
                  <a:gd name="T13" fmla="*/ 0 60000 65536"/>
                  <a:gd name="T14" fmla="*/ 0 60000 65536"/>
                  <a:gd name="T15" fmla="*/ 0 w 100"/>
                  <a:gd name="T16" fmla="*/ 0 h 60"/>
                  <a:gd name="T17" fmla="*/ 100 w 100"/>
                  <a:gd name="T18" fmla="*/ 60 h 60"/>
                </a:gdLst>
                <a:ahLst/>
                <a:cxnLst>
                  <a:cxn ang="T10">
                    <a:pos x="T0" y="T1"/>
                  </a:cxn>
                  <a:cxn ang="T11">
                    <a:pos x="T2" y="T3"/>
                  </a:cxn>
                  <a:cxn ang="T12">
                    <a:pos x="T4" y="T5"/>
                  </a:cxn>
                  <a:cxn ang="T13">
                    <a:pos x="T6" y="T7"/>
                  </a:cxn>
                  <a:cxn ang="T14">
                    <a:pos x="T8" y="T9"/>
                  </a:cxn>
                </a:cxnLst>
                <a:rect l="T15" t="T16" r="T17" b="T18"/>
                <a:pathLst>
                  <a:path w="100" h="60">
                    <a:moveTo>
                      <a:pt x="100" y="60"/>
                    </a:moveTo>
                    <a:lnTo>
                      <a:pt x="100" y="56"/>
                    </a:lnTo>
                    <a:lnTo>
                      <a:pt x="2" y="0"/>
                    </a:lnTo>
                    <a:lnTo>
                      <a:pt x="0" y="2"/>
                    </a:lnTo>
                    <a:lnTo>
                      <a:pt x="100" y="60"/>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0" name="Freeform 1937"/>
              <p:cNvSpPr>
                <a:spLocks/>
              </p:cNvSpPr>
              <p:nvPr/>
            </p:nvSpPr>
            <p:spPr bwMode="auto">
              <a:xfrm>
                <a:off x="2109" y="326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1" name="Freeform 1938"/>
              <p:cNvSpPr>
                <a:spLocks/>
              </p:cNvSpPr>
              <p:nvPr/>
            </p:nvSpPr>
            <p:spPr bwMode="auto">
              <a:xfrm>
                <a:off x="2109" y="326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2" name="Freeform 1939"/>
              <p:cNvSpPr>
                <a:spLocks/>
              </p:cNvSpPr>
              <p:nvPr/>
            </p:nvSpPr>
            <p:spPr bwMode="auto">
              <a:xfrm>
                <a:off x="2109" y="329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3" name="Freeform 1940"/>
              <p:cNvSpPr>
                <a:spLocks/>
              </p:cNvSpPr>
              <p:nvPr/>
            </p:nvSpPr>
            <p:spPr bwMode="auto">
              <a:xfrm>
                <a:off x="2099" y="325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4" name="Freeform 1941"/>
              <p:cNvSpPr>
                <a:spLocks/>
              </p:cNvSpPr>
              <p:nvPr/>
            </p:nvSpPr>
            <p:spPr bwMode="auto">
              <a:xfrm>
                <a:off x="2099" y="325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5" name="Freeform 1942"/>
              <p:cNvSpPr>
                <a:spLocks/>
              </p:cNvSpPr>
              <p:nvPr/>
            </p:nvSpPr>
            <p:spPr bwMode="auto">
              <a:xfrm>
                <a:off x="2099" y="328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6" name="Freeform 1943"/>
              <p:cNvSpPr>
                <a:spLocks/>
              </p:cNvSpPr>
              <p:nvPr/>
            </p:nvSpPr>
            <p:spPr bwMode="auto">
              <a:xfrm>
                <a:off x="2087" y="32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7" name="Freeform 1944"/>
              <p:cNvSpPr>
                <a:spLocks/>
              </p:cNvSpPr>
              <p:nvPr/>
            </p:nvSpPr>
            <p:spPr bwMode="auto">
              <a:xfrm>
                <a:off x="2087" y="325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8" name="Freeform 1945"/>
              <p:cNvSpPr>
                <a:spLocks/>
              </p:cNvSpPr>
              <p:nvPr/>
            </p:nvSpPr>
            <p:spPr bwMode="auto">
              <a:xfrm>
                <a:off x="2087" y="32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9" name="Freeform 1946"/>
              <p:cNvSpPr>
                <a:spLocks/>
              </p:cNvSpPr>
              <p:nvPr/>
            </p:nvSpPr>
            <p:spPr bwMode="auto">
              <a:xfrm>
                <a:off x="2077" y="32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0" name="Freeform 1947"/>
              <p:cNvSpPr>
                <a:spLocks/>
              </p:cNvSpPr>
              <p:nvPr/>
            </p:nvSpPr>
            <p:spPr bwMode="auto">
              <a:xfrm>
                <a:off x="2077" y="324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1" name="Freeform 1948"/>
              <p:cNvSpPr>
                <a:spLocks/>
              </p:cNvSpPr>
              <p:nvPr/>
            </p:nvSpPr>
            <p:spPr bwMode="auto">
              <a:xfrm>
                <a:off x="2077" y="3274"/>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2" name="Freeform 1949"/>
              <p:cNvSpPr>
                <a:spLocks/>
              </p:cNvSpPr>
              <p:nvPr/>
            </p:nvSpPr>
            <p:spPr bwMode="auto">
              <a:xfrm>
                <a:off x="2067" y="3238"/>
                <a:ext cx="6" cy="36"/>
              </a:xfrm>
              <a:custGeom>
                <a:avLst/>
                <a:gdLst>
                  <a:gd name="T0" fmla="*/ 0 w 6"/>
                  <a:gd name="T1" fmla="*/ 30 h 36"/>
                  <a:gd name="T2" fmla="*/ 0 w 6"/>
                  <a:gd name="T3" fmla="*/ 0 h 36"/>
                  <a:gd name="T4" fmla="*/ 6 w 6"/>
                  <a:gd name="T5" fmla="*/ 4 h 36"/>
                  <a:gd name="T6" fmla="*/ 6 w 6"/>
                  <a:gd name="T7" fmla="*/ 36 h 36"/>
                  <a:gd name="T8" fmla="*/ 0 w 6"/>
                  <a:gd name="T9" fmla="*/ 3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0"/>
                    </a:moveTo>
                    <a:lnTo>
                      <a:pt x="0" y="0"/>
                    </a:lnTo>
                    <a:lnTo>
                      <a:pt x="6" y="4"/>
                    </a:lnTo>
                    <a:lnTo>
                      <a:pt x="6" y="36"/>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3" name="Freeform 1950"/>
              <p:cNvSpPr>
                <a:spLocks/>
              </p:cNvSpPr>
              <p:nvPr/>
            </p:nvSpPr>
            <p:spPr bwMode="auto">
              <a:xfrm>
                <a:off x="2067" y="3238"/>
                <a:ext cx="2" cy="30"/>
              </a:xfrm>
              <a:custGeom>
                <a:avLst/>
                <a:gdLst>
                  <a:gd name="T0" fmla="*/ 0 w 2"/>
                  <a:gd name="T1" fmla="*/ 30 h 30"/>
                  <a:gd name="T2" fmla="*/ 0 w 2"/>
                  <a:gd name="T3" fmla="*/ 30 h 30"/>
                  <a:gd name="T4" fmla="*/ 2 w 2"/>
                  <a:gd name="T5" fmla="*/ 0 h 30"/>
                  <a:gd name="T6" fmla="*/ 0 w 2"/>
                  <a:gd name="T7" fmla="*/ 0 h 30"/>
                  <a:gd name="T8" fmla="*/ 0 w 2"/>
                  <a:gd name="T9" fmla="*/ 30 h 30"/>
                  <a:gd name="T10" fmla="*/ 0 60000 65536"/>
                  <a:gd name="T11" fmla="*/ 0 60000 65536"/>
                  <a:gd name="T12" fmla="*/ 0 60000 65536"/>
                  <a:gd name="T13" fmla="*/ 0 60000 65536"/>
                  <a:gd name="T14" fmla="*/ 0 60000 65536"/>
                  <a:gd name="T15" fmla="*/ 0 w 2"/>
                  <a:gd name="T16" fmla="*/ 0 h 30"/>
                  <a:gd name="T17" fmla="*/ 2 w 2"/>
                  <a:gd name="T18" fmla="*/ 30 h 30"/>
                </a:gdLst>
                <a:ahLst/>
                <a:cxnLst>
                  <a:cxn ang="T10">
                    <a:pos x="T0" y="T1"/>
                  </a:cxn>
                  <a:cxn ang="T11">
                    <a:pos x="T2" y="T3"/>
                  </a:cxn>
                  <a:cxn ang="T12">
                    <a:pos x="T4" y="T5"/>
                  </a:cxn>
                  <a:cxn ang="T13">
                    <a:pos x="T6" y="T7"/>
                  </a:cxn>
                  <a:cxn ang="T14">
                    <a:pos x="T8" y="T9"/>
                  </a:cxn>
                </a:cxnLst>
                <a:rect l="T15" t="T16" r="T17" b="T18"/>
                <a:pathLst>
                  <a:path w="2" h="30">
                    <a:moveTo>
                      <a:pt x="0" y="30"/>
                    </a:moveTo>
                    <a:lnTo>
                      <a:pt x="0" y="30"/>
                    </a:lnTo>
                    <a:lnTo>
                      <a:pt x="2" y="0"/>
                    </a:lnTo>
                    <a:lnTo>
                      <a:pt x="0" y="0"/>
                    </a:lnTo>
                    <a:lnTo>
                      <a:pt x="0" y="3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4" name="Freeform 1951"/>
              <p:cNvSpPr>
                <a:spLocks/>
              </p:cNvSpPr>
              <p:nvPr/>
            </p:nvSpPr>
            <p:spPr bwMode="auto">
              <a:xfrm>
                <a:off x="2067" y="3268"/>
                <a:ext cx="6" cy="6"/>
              </a:xfrm>
              <a:custGeom>
                <a:avLst/>
                <a:gdLst>
                  <a:gd name="T0" fmla="*/ 6 w 6"/>
                  <a:gd name="T1" fmla="*/ 6 h 6"/>
                  <a:gd name="T2" fmla="*/ 6 w 6"/>
                  <a:gd name="T3" fmla="*/ 2 h 6"/>
                  <a:gd name="T4" fmla="*/ 0 w 6"/>
                  <a:gd name="T5" fmla="*/ 0 h 6"/>
                  <a:gd name="T6" fmla="*/ 0 w 6"/>
                  <a:gd name="T7" fmla="*/ 0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5" name="Freeform 1952"/>
              <p:cNvSpPr>
                <a:spLocks/>
              </p:cNvSpPr>
              <p:nvPr/>
            </p:nvSpPr>
            <p:spPr bwMode="auto">
              <a:xfrm>
                <a:off x="2055" y="323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6" name="Rectangle 1953"/>
              <p:cNvSpPr>
                <a:spLocks noChangeArrowheads="1"/>
              </p:cNvSpPr>
              <p:nvPr/>
            </p:nvSpPr>
            <p:spPr bwMode="auto">
              <a:xfrm>
                <a:off x="2055" y="323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27" name="Freeform 1954"/>
              <p:cNvSpPr>
                <a:spLocks/>
              </p:cNvSpPr>
              <p:nvPr/>
            </p:nvSpPr>
            <p:spPr bwMode="auto">
              <a:xfrm>
                <a:off x="2055" y="326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8" name="Freeform 1955"/>
              <p:cNvSpPr>
                <a:spLocks/>
              </p:cNvSpPr>
              <p:nvPr/>
            </p:nvSpPr>
            <p:spPr bwMode="auto">
              <a:xfrm>
                <a:off x="2045" y="322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9" name="Freeform 1956"/>
              <p:cNvSpPr>
                <a:spLocks/>
              </p:cNvSpPr>
              <p:nvPr/>
            </p:nvSpPr>
            <p:spPr bwMode="auto">
              <a:xfrm>
                <a:off x="2045" y="322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0" name="Freeform 1957"/>
              <p:cNvSpPr>
                <a:spLocks/>
              </p:cNvSpPr>
              <p:nvPr/>
            </p:nvSpPr>
            <p:spPr bwMode="auto">
              <a:xfrm>
                <a:off x="2045" y="325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1" name="Freeform 1958"/>
              <p:cNvSpPr>
                <a:spLocks/>
              </p:cNvSpPr>
              <p:nvPr/>
            </p:nvSpPr>
            <p:spPr bwMode="auto">
              <a:xfrm>
                <a:off x="2033" y="321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2" name="Freeform 1959"/>
              <p:cNvSpPr>
                <a:spLocks/>
              </p:cNvSpPr>
              <p:nvPr/>
            </p:nvSpPr>
            <p:spPr bwMode="auto">
              <a:xfrm>
                <a:off x="2033" y="321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4" name="Freeform 1960"/>
              <p:cNvSpPr>
                <a:spLocks/>
              </p:cNvSpPr>
              <p:nvPr/>
            </p:nvSpPr>
            <p:spPr bwMode="auto">
              <a:xfrm>
                <a:off x="2033" y="325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5" name="Freeform 1961"/>
              <p:cNvSpPr>
                <a:spLocks/>
              </p:cNvSpPr>
              <p:nvPr/>
            </p:nvSpPr>
            <p:spPr bwMode="auto">
              <a:xfrm>
                <a:off x="2023" y="321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6" name="Freeform 1962"/>
              <p:cNvSpPr>
                <a:spLocks/>
              </p:cNvSpPr>
              <p:nvPr/>
            </p:nvSpPr>
            <p:spPr bwMode="auto">
              <a:xfrm>
                <a:off x="2023" y="321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7" name="Freeform 1963"/>
              <p:cNvSpPr>
                <a:spLocks/>
              </p:cNvSpPr>
              <p:nvPr/>
            </p:nvSpPr>
            <p:spPr bwMode="auto">
              <a:xfrm>
                <a:off x="2023" y="324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 name="Freeform 1964"/>
              <p:cNvSpPr>
                <a:spLocks/>
              </p:cNvSpPr>
              <p:nvPr/>
            </p:nvSpPr>
            <p:spPr bwMode="auto">
              <a:xfrm>
                <a:off x="2013" y="32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9" name="Freeform 1965"/>
              <p:cNvSpPr>
                <a:spLocks/>
              </p:cNvSpPr>
              <p:nvPr/>
            </p:nvSpPr>
            <p:spPr bwMode="auto">
              <a:xfrm>
                <a:off x="2013" y="320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0" name="Freeform 1966"/>
              <p:cNvSpPr>
                <a:spLocks/>
              </p:cNvSpPr>
              <p:nvPr/>
            </p:nvSpPr>
            <p:spPr bwMode="auto">
              <a:xfrm>
                <a:off x="2013" y="323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1" name="Freeform 1967"/>
              <p:cNvSpPr>
                <a:spLocks/>
              </p:cNvSpPr>
              <p:nvPr/>
            </p:nvSpPr>
            <p:spPr bwMode="auto">
              <a:xfrm>
                <a:off x="2001" y="32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2" name="Freeform 1968"/>
              <p:cNvSpPr>
                <a:spLocks/>
              </p:cNvSpPr>
              <p:nvPr/>
            </p:nvSpPr>
            <p:spPr bwMode="auto">
              <a:xfrm>
                <a:off x="2001" y="320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3" name="Freeform 1969"/>
              <p:cNvSpPr>
                <a:spLocks/>
              </p:cNvSpPr>
              <p:nvPr/>
            </p:nvSpPr>
            <p:spPr bwMode="auto">
              <a:xfrm>
                <a:off x="2001" y="323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4" name="Freeform 1970"/>
              <p:cNvSpPr>
                <a:spLocks/>
              </p:cNvSpPr>
              <p:nvPr/>
            </p:nvSpPr>
            <p:spPr bwMode="auto">
              <a:xfrm>
                <a:off x="1991" y="31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5" name="Freeform 1971"/>
              <p:cNvSpPr>
                <a:spLocks/>
              </p:cNvSpPr>
              <p:nvPr/>
            </p:nvSpPr>
            <p:spPr bwMode="auto">
              <a:xfrm>
                <a:off x="1991" y="319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6" name="Freeform 1972"/>
              <p:cNvSpPr>
                <a:spLocks/>
              </p:cNvSpPr>
              <p:nvPr/>
            </p:nvSpPr>
            <p:spPr bwMode="auto">
              <a:xfrm>
                <a:off x="1991" y="32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7" name="Freeform 1973"/>
              <p:cNvSpPr>
                <a:spLocks/>
              </p:cNvSpPr>
              <p:nvPr/>
            </p:nvSpPr>
            <p:spPr bwMode="auto">
              <a:xfrm>
                <a:off x="1829" y="309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 name="Freeform 1974"/>
              <p:cNvSpPr>
                <a:spLocks/>
              </p:cNvSpPr>
              <p:nvPr/>
            </p:nvSpPr>
            <p:spPr bwMode="auto">
              <a:xfrm>
                <a:off x="1843" y="3106"/>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9" name="Freeform 1975"/>
              <p:cNvSpPr>
                <a:spLocks/>
              </p:cNvSpPr>
              <p:nvPr/>
            </p:nvSpPr>
            <p:spPr bwMode="auto">
              <a:xfrm>
                <a:off x="1827" y="3098"/>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0" name="Freeform 1976"/>
              <p:cNvSpPr>
                <a:spLocks/>
              </p:cNvSpPr>
              <p:nvPr/>
            </p:nvSpPr>
            <p:spPr bwMode="auto">
              <a:xfrm>
                <a:off x="1827" y="3100"/>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1" name="Freeform 1977"/>
              <p:cNvSpPr>
                <a:spLocks/>
              </p:cNvSpPr>
              <p:nvPr/>
            </p:nvSpPr>
            <p:spPr bwMode="auto">
              <a:xfrm>
                <a:off x="2123" y="3002"/>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2" name="Freeform 1978"/>
              <p:cNvSpPr>
                <a:spLocks/>
              </p:cNvSpPr>
              <p:nvPr/>
            </p:nvSpPr>
            <p:spPr bwMode="auto">
              <a:xfrm>
                <a:off x="1827" y="2830"/>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3" name="Freeform 1979"/>
              <p:cNvSpPr>
                <a:spLocks/>
              </p:cNvSpPr>
              <p:nvPr/>
            </p:nvSpPr>
            <p:spPr bwMode="auto">
              <a:xfrm>
                <a:off x="1827" y="3028"/>
                <a:ext cx="296" cy="216"/>
              </a:xfrm>
              <a:custGeom>
                <a:avLst/>
                <a:gdLst>
                  <a:gd name="T0" fmla="*/ 296 w 296"/>
                  <a:gd name="T1" fmla="*/ 172 h 216"/>
                  <a:gd name="T2" fmla="*/ 296 w 296"/>
                  <a:gd name="T3" fmla="*/ 216 h 216"/>
                  <a:gd name="T4" fmla="*/ 0 w 296"/>
                  <a:gd name="T5" fmla="*/ 46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4" name="Freeform 1980"/>
              <p:cNvSpPr>
                <a:spLocks/>
              </p:cNvSpPr>
              <p:nvPr/>
            </p:nvSpPr>
            <p:spPr bwMode="auto">
              <a:xfrm>
                <a:off x="1847" y="3048"/>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5" name="Freeform 1981"/>
              <p:cNvSpPr>
                <a:spLocks/>
              </p:cNvSpPr>
              <p:nvPr/>
            </p:nvSpPr>
            <p:spPr bwMode="auto">
              <a:xfrm>
                <a:off x="1847" y="3048"/>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6" name="Freeform 1982"/>
              <p:cNvSpPr>
                <a:spLocks/>
              </p:cNvSpPr>
              <p:nvPr/>
            </p:nvSpPr>
            <p:spPr bwMode="auto">
              <a:xfrm>
                <a:off x="1847" y="3062"/>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7" name="Freeform 1983"/>
              <p:cNvSpPr>
                <a:spLocks/>
              </p:cNvSpPr>
              <p:nvPr/>
            </p:nvSpPr>
            <p:spPr bwMode="auto">
              <a:xfrm>
                <a:off x="2109" y="32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8" name="Freeform 1984"/>
              <p:cNvSpPr>
                <a:spLocks/>
              </p:cNvSpPr>
              <p:nvPr/>
            </p:nvSpPr>
            <p:spPr bwMode="auto">
              <a:xfrm>
                <a:off x="2109" y="320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9" name="Freeform 1985"/>
              <p:cNvSpPr>
                <a:spLocks/>
              </p:cNvSpPr>
              <p:nvPr/>
            </p:nvSpPr>
            <p:spPr bwMode="auto">
              <a:xfrm>
                <a:off x="2109" y="323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0" name="Freeform 1986"/>
              <p:cNvSpPr>
                <a:spLocks/>
              </p:cNvSpPr>
              <p:nvPr/>
            </p:nvSpPr>
            <p:spPr bwMode="auto">
              <a:xfrm>
                <a:off x="2099" y="319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1" name="Rectangle 1987"/>
              <p:cNvSpPr>
                <a:spLocks noChangeArrowheads="1"/>
              </p:cNvSpPr>
              <p:nvPr/>
            </p:nvSpPr>
            <p:spPr bwMode="auto">
              <a:xfrm>
                <a:off x="2099" y="319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62" name="Freeform 1988"/>
              <p:cNvSpPr>
                <a:spLocks/>
              </p:cNvSpPr>
              <p:nvPr/>
            </p:nvSpPr>
            <p:spPr bwMode="auto">
              <a:xfrm>
                <a:off x="2099" y="322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3" name="Freeform 1989"/>
              <p:cNvSpPr>
                <a:spLocks/>
              </p:cNvSpPr>
              <p:nvPr/>
            </p:nvSpPr>
            <p:spPr bwMode="auto">
              <a:xfrm>
                <a:off x="2087" y="318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4" name="Rectangle 1990"/>
              <p:cNvSpPr>
                <a:spLocks noChangeArrowheads="1"/>
              </p:cNvSpPr>
              <p:nvPr/>
            </p:nvSpPr>
            <p:spPr bwMode="auto">
              <a:xfrm>
                <a:off x="2087" y="318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65" name="Freeform 1991"/>
              <p:cNvSpPr>
                <a:spLocks/>
              </p:cNvSpPr>
              <p:nvPr/>
            </p:nvSpPr>
            <p:spPr bwMode="auto">
              <a:xfrm>
                <a:off x="2087" y="321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6" name="Freeform 1992"/>
              <p:cNvSpPr>
                <a:spLocks/>
              </p:cNvSpPr>
              <p:nvPr/>
            </p:nvSpPr>
            <p:spPr bwMode="auto">
              <a:xfrm>
                <a:off x="2077" y="318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7" name="Freeform 1993"/>
              <p:cNvSpPr>
                <a:spLocks/>
              </p:cNvSpPr>
              <p:nvPr/>
            </p:nvSpPr>
            <p:spPr bwMode="auto">
              <a:xfrm>
                <a:off x="2077" y="318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8" name="Freeform 1994"/>
              <p:cNvSpPr>
                <a:spLocks/>
              </p:cNvSpPr>
              <p:nvPr/>
            </p:nvSpPr>
            <p:spPr bwMode="auto">
              <a:xfrm>
                <a:off x="2077" y="321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9" name="Freeform 1995"/>
              <p:cNvSpPr>
                <a:spLocks/>
              </p:cNvSpPr>
              <p:nvPr/>
            </p:nvSpPr>
            <p:spPr bwMode="auto">
              <a:xfrm>
                <a:off x="2067" y="317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0" name="Freeform 1996"/>
              <p:cNvSpPr>
                <a:spLocks/>
              </p:cNvSpPr>
              <p:nvPr/>
            </p:nvSpPr>
            <p:spPr bwMode="auto">
              <a:xfrm>
                <a:off x="2067" y="3174"/>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1" name="Freeform 1997"/>
              <p:cNvSpPr>
                <a:spLocks/>
              </p:cNvSpPr>
              <p:nvPr/>
            </p:nvSpPr>
            <p:spPr bwMode="auto">
              <a:xfrm>
                <a:off x="2067" y="3206"/>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2" name="Freeform 1998"/>
              <p:cNvSpPr>
                <a:spLocks/>
              </p:cNvSpPr>
              <p:nvPr/>
            </p:nvSpPr>
            <p:spPr bwMode="auto">
              <a:xfrm>
                <a:off x="2055" y="316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3" name="Freeform 1999"/>
              <p:cNvSpPr>
                <a:spLocks/>
              </p:cNvSpPr>
              <p:nvPr/>
            </p:nvSpPr>
            <p:spPr bwMode="auto">
              <a:xfrm>
                <a:off x="2055" y="316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4" name="Freeform 2000"/>
              <p:cNvSpPr>
                <a:spLocks/>
              </p:cNvSpPr>
              <p:nvPr/>
            </p:nvSpPr>
            <p:spPr bwMode="auto">
              <a:xfrm>
                <a:off x="2055" y="319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5" name="Freeform 2001"/>
              <p:cNvSpPr>
                <a:spLocks/>
              </p:cNvSpPr>
              <p:nvPr/>
            </p:nvSpPr>
            <p:spPr bwMode="auto">
              <a:xfrm>
                <a:off x="2045" y="316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6" name="Freeform 2002"/>
              <p:cNvSpPr>
                <a:spLocks/>
              </p:cNvSpPr>
              <p:nvPr/>
            </p:nvSpPr>
            <p:spPr bwMode="auto">
              <a:xfrm>
                <a:off x="2045" y="316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7" name="Freeform 2003"/>
              <p:cNvSpPr>
                <a:spLocks/>
              </p:cNvSpPr>
              <p:nvPr/>
            </p:nvSpPr>
            <p:spPr bwMode="auto">
              <a:xfrm>
                <a:off x="2045" y="319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8" name="Freeform 2004"/>
              <p:cNvSpPr>
                <a:spLocks/>
              </p:cNvSpPr>
              <p:nvPr/>
            </p:nvSpPr>
            <p:spPr bwMode="auto">
              <a:xfrm>
                <a:off x="2033" y="315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9" name="Freeform 2005"/>
              <p:cNvSpPr>
                <a:spLocks/>
              </p:cNvSpPr>
              <p:nvPr/>
            </p:nvSpPr>
            <p:spPr bwMode="auto">
              <a:xfrm>
                <a:off x="2033" y="315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3" name="Freeform 2006"/>
            <p:cNvSpPr>
              <a:spLocks/>
            </p:cNvSpPr>
            <p:nvPr/>
          </p:nvSpPr>
          <p:spPr bwMode="auto">
            <a:xfrm>
              <a:off x="1842" y="3173"/>
              <a:ext cx="2" cy="2"/>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 name="Freeform 2007"/>
            <p:cNvSpPr>
              <a:spLocks/>
            </p:cNvSpPr>
            <p:nvPr/>
          </p:nvSpPr>
          <p:spPr bwMode="auto">
            <a:xfrm>
              <a:off x="1840" y="3165"/>
              <a:ext cx="2" cy="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 name="Freeform 2008"/>
            <p:cNvSpPr>
              <a:spLocks/>
            </p:cNvSpPr>
            <p:nvPr/>
          </p:nvSpPr>
          <p:spPr bwMode="auto">
            <a:xfrm>
              <a:off x="1840" y="3165"/>
              <a:ext cx="1" cy="7"/>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 name="Freeform 2009"/>
            <p:cNvSpPr>
              <a:spLocks/>
            </p:cNvSpPr>
            <p:nvPr/>
          </p:nvSpPr>
          <p:spPr bwMode="auto">
            <a:xfrm>
              <a:off x="1840" y="3172"/>
              <a:ext cx="2" cy="1"/>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 name="Freeform 2010"/>
            <p:cNvSpPr>
              <a:spLocks/>
            </p:cNvSpPr>
            <p:nvPr/>
          </p:nvSpPr>
          <p:spPr bwMode="auto">
            <a:xfrm>
              <a:off x="1838" y="3164"/>
              <a:ext cx="1" cy="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8" name="Freeform 2011"/>
            <p:cNvSpPr>
              <a:spLocks/>
            </p:cNvSpPr>
            <p:nvPr/>
          </p:nvSpPr>
          <p:spPr bwMode="auto">
            <a:xfrm>
              <a:off x="1838" y="3164"/>
              <a:ext cx="1" cy="7"/>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9" name="Freeform 2012"/>
            <p:cNvSpPr>
              <a:spLocks/>
            </p:cNvSpPr>
            <p:nvPr/>
          </p:nvSpPr>
          <p:spPr bwMode="auto">
            <a:xfrm>
              <a:off x="1838" y="3171"/>
              <a:ext cx="1" cy="1"/>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0" name="Freeform 2013"/>
            <p:cNvSpPr>
              <a:spLocks/>
            </p:cNvSpPr>
            <p:nvPr/>
          </p:nvSpPr>
          <p:spPr bwMode="auto">
            <a:xfrm>
              <a:off x="1835" y="3163"/>
              <a:ext cx="2" cy="7"/>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1" name="Rectangle 2014"/>
            <p:cNvSpPr>
              <a:spLocks noChangeArrowheads="1"/>
            </p:cNvSpPr>
            <p:nvPr/>
          </p:nvSpPr>
          <p:spPr bwMode="auto">
            <a:xfrm>
              <a:off x="1835" y="3163"/>
              <a:ext cx="1" cy="6"/>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2" name="Freeform 2015"/>
            <p:cNvSpPr>
              <a:spLocks/>
            </p:cNvSpPr>
            <p:nvPr/>
          </p:nvSpPr>
          <p:spPr bwMode="auto">
            <a:xfrm>
              <a:off x="1835" y="3169"/>
              <a:ext cx="2" cy="1"/>
            </a:xfrm>
            <a:custGeom>
              <a:avLst/>
              <a:gdLst>
                <a:gd name="T0" fmla="*/ 0 w 8"/>
                <a:gd name="T1" fmla="*/ 0 h 4"/>
                <a:gd name="T2" fmla="*/ 0 w 8"/>
                <a:gd name="T3" fmla="*/ 0 h 4"/>
                <a:gd name="T4" fmla="*/ 0 w 8"/>
                <a:gd name="T5" fmla="*/ 0 h 4"/>
                <a:gd name="T6" fmla="*/ 0 w 8"/>
                <a:gd name="T7" fmla="*/ 0 h 4"/>
                <a:gd name="T8" fmla="*/ 0 w 8"/>
                <a:gd name="T9" fmla="*/ 0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3" name="Freeform 2016"/>
            <p:cNvSpPr>
              <a:spLocks/>
            </p:cNvSpPr>
            <p:nvPr/>
          </p:nvSpPr>
          <p:spPr bwMode="auto">
            <a:xfrm>
              <a:off x="1834" y="3161"/>
              <a:ext cx="1" cy="7"/>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4" name="Rectangle 2017"/>
            <p:cNvSpPr>
              <a:spLocks noChangeArrowheads="1"/>
            </p:cNvSpPr>
            <p:nvPr/>
          </p:nvSpPr>
          <p:spPr bwMode="auto">
            <a:xfrm>
              <a:off x="1834" y="3161"/>
              <a:ext cx="0" cy="7"/>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5" name="Freeform 2018"/>
            <p:cNvSpPr>
              <a:spLocks/>
            </p:cNvSpPr>
            <p:nvPr/>
          </p:nvSpPr>
          <p:spPr bwMode="auto">
            <a:xfrm>
              <a:off x="1834" y="3168"/>
              <a:ext cx="1" cy="0"/>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0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6" name="Freeform 2019"/>
            <p:cNvSpPr>
              <a:spLocks/>
            </p:cNvSpPr>
            <p:nvPr/>
          </p:nvSpPr>
          <p:spPr bwMode="auto">
            <a:xfrm>
              <a:off x="1798" y="3140"/>
              <a:ext cx="3" cy="4"/>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 name="Freeform 2020"/>
            <p:cNvSpPr>
              <a:spLocks/>
            </p:cNvSpPr>
            <p:nvPr/>
          </p:nvSpPr>
          <p:spPr bwMode="auto">
            <a:xfrm>
              <a:off x="1801" y="3142"/>
              <a:ext cx="0" cy="2"/>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 name="Freeform 2021"/>
            <p:cNvSpPr>
              <a:spLocks/>
            </p:cNvSpPr>
            <p:nvPr/>
          </p:nvSpPr>
          <p:spPr bwMode="auto">
            <a:xfrm>
              <a:off x="1798" y="3140"/>
              <a:ext cx="3" cy="2"/>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 name="Freeform 2022"/>
            <p:cNvSpPr>
              <a:spLocks/>
            </p:cNvSpPr>
            <p:nvPr/>
          </p:nvSpPr>
          <p:spPr bwMode="auto">
            <a:xfrm>
              <a:off x="1798" y="3140"/>
              <a:ext cx="3" cy="4"/>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 name="Freeform 2023"/>
            <p:cNvSpPr>
              <a:spLocks/>
            </p:cNvSpPr>
            <p:nvPr/>
          </p:nvSpPr>
          <p:spPr bwMode="auto">
            <a:xfrm>
              <a:off x="1858" y="3109"/>
              <a:ext cx="81" cy="208"/>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 name="Freeform 2024"/>
            <p:cNvSpPr>
              <a:spLocks/>
            </p:cNvSpPr>
            <p:nvPr/>
          </p:nvSpPr>
          <p:spPr bwMode="auto">
            <a:xfrm>
              <a:off x="1858" y="3157"/>
              <a:ext cx="1" cy="160"/>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 name="Freeform 2025"/>
            <p:cNvSpPr>
              <a:spLocks/>
            </p:cNvSpPr>
            <p:nvPr/>
          </p:nvSpPr>
          <p:spPr bwMode="auto">
            <a:xfrm>
              <a:off x="1795" y="3128"/>
              <a:ext cx="2" cy="142"/>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 name="Freeform 2026"/>
            <p:cNvSpPr>
              <a:spLocks/>
            </p:cNvSpPr>
            <p:nvPr/>
          </p:nvSpPr>
          <p:spPr bwMode="auto">
            <a:xfrm>
              <a:off x="1784" y="3065"/>
              <a:ext cx="155" cy="93"/>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4" name="Freeform 2027"/>
            <p:cNvSpPr>
              <a:spLocks/>
            </p:cNvSpPr>
            <p:nvPr/>
          </p:nvSpPr>
          <p:spPr bwMode="auto">
            <a:xfrm>
              <a:off x="1784" y="3113"/>
              <a:ext cx="75" cy="45"/>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5" name="Freeform 2028"/>
            <p:cNvSpPr>
              <a:spLocks/>
            </p:cNvSpPr>
            <p:nvPr/>
          </p:nvSpPr>
          <p:spPr bwMode="auto">
            <a:xfrm>
              <a:off x="1795" y="3268"/>
              <a:ext cx="50" cy="31"/>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6" name="Freeform 2029"/>
            <p:cNvSpPr>
              <a:spLocks noEditPoints="1"/>
            </p:cNvSpPr>
            <p:nvPr/>
          </p:nvSpPr>
          <p:spPr bwMode="auto">
            <a:xfrm>
              <a:off x="1784" y="3113"/>
              <a:ext cx="74" cy="204"/>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7" name="Freeform 2030"/>
            <p:cNvSpPr>
              <a:spLocks/>
            </p:cNvSpPr>
            <p:nvPr/>
          </p:nvSpPr>
          <p:spPr bwMode="auto">
            <a:xfrm>
              <a:off x="1811" y="3132"/>
              <a:ext cx="17" cy="12"/>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8" name="Freeform 2031"/>
            <p:cNvSpPr>
              <a:spLocks/>
            </p:cNvSpPr>
            <p:nvPr/>
          </p:nvSpPr>
          <p:spPr bwMode="auto">
            <a:xfrm>
              <a:off x="1811" y="3132"/>
              <a:ext cx="18" cy="10"/>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9" name="Freeform 2032"/>
            <p:cNvSpPr>
              <a:spLocks/>
            </p:cNvSpPr>
            <p:nvPr/>
          </p:nvSpPr>
          <p:spPr bwMode="auto">
            <a:xfrm>
              <a:off x="1828" y="3142"/>
              <a:ext cx="1" cy="2"/>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0" name="AutoShape 2033"/>
            <p:cNvSpPr>
              <a:spLocks noChangeArrowheads="1"/>
            </p:cNvSpPr>
            <p:nvPr/>
          </p:nvSpPr>
          <p:spPr bwMode="auto">
            <a:xfrm>
              <a:off x="1133" y="3513"/>
              <a:ext cx="178" cy="187"/>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1" name="Group 2034"/>
            <p:cNvGrpSpPr>
              <a:grpSpLocks/>
            </p:cNvGrpSpPr>
            <p:nvPr/>
          </p:nvGrpSpPr>
          <p:grpSpPr bwMode="auto">
            <a:xfrm>
              <a:off x="1180" y="3559"/>
              <a:ext cx="81" cy="83"/>
              <a:chOff x="1621" y="3085"/>
              <a:chExt cx="1162" cy="1162"/>
            </a:xfrm>
          </p:grpSpPr>
          <p:sp>
            <p:nvSpPr>
              <p:cNvPr id="173" name="AutoShape 2035"/>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4" name="Freeform 2036"/>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5" name="Freeform 2037"/>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6" name="Freeform 2038"/>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7" name="Freeform 2039"/>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8" name="Freeform 2040"/>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2" name="AutoShape 2041"/>
            <p:cNvSpPr>
              <a:spLocks noChangeArrowheads="1"/>
            </p:cNvSpPr>
            <p:nvPr/>
          </p:nvSpPr>
          <p:spPr bwMode="auto">
            <a:xfrm>
              <a:off x="1821" y="3448"/>
              <a:ext cx="178" cy="187"/>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3" name="Group 2042"/>
            <p:cNvGrpSpPr>
              <a:grpSpLocks/>
            </p:cNvGrpSpPr>
            <p:nvPr/>
          </p:nvGrpSpPr>
          <p:grpSpPr bwMode="auto">
            <a:xfrm>
              <a:off x="1868" y="3494"/>
              <a:ext cx="82" cy="83"/>
              <a:chOff x="1621" y="3085"/>
              <a:chExt cx="1162" cy="1162"/>
            </a:xfrm>
          </p:grpSpPr>
          <p:sp>
            <p:nvSpPr>
              <p:cNvPr id="167" name="AutoShape 2043"/>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68" name="Freeform 2044"/>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9" name="Freeform 2045"/>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0" name="Freeform 2046"/>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1" name="Freeform 2047"/>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2" name="Freeform 2048"/>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4" name="Freeform 2049"/>
            <p:cNvSpPr>
              <a:spLocks/>
            </p:cNvSpPr>
            <p:nvPr/>
          </p:nvSpPr>
          <p:spPr bwMode="auto">
            <a:xfrm>
              <a:off x="846" y="3119"/>
              <a:ext cx="594" cy="182"/>
            </a:xfrm>
            <a:custGeom>
              <a:avLst/>
              <a:gdLst>
                <a:gd name="T0" fmla="*/ 594 w 594"/>
                <a:gd name="T1" fmla="*/ 13 h 182"/>
                <a:gd name="T2" fmla="*/ 402 w 594"/>
                <a:gd name="T3" fmla="*/ 181 h 182"/>
                <a:gd name="T4" fmla="*/ 402 w 594"/>
                <a:gd name="T5" fmla="*/ 7 h 182"/>
                <a:gd name="T6" fmla="*/ 282 w 594"/>
                <a:gd name="T7" fmla="*/ 139 h 182"/>
                <a:gd name="T8" fmla="*/ 276 w 594"/>
                <a:gd name="T9" fmla="*/ 31 h 182"/>
                <a:gd name="T10" fmla="*/ 0 w 594"/>
                <a:gd name="T11" fmla="*/ 55 h 182"/>
                <a:gd name="T12" fmla="*/ 0 60000 65536"/>
                <a:gd name="T13" fmla="*/ 0 60000 65536"/>
                <a:gd name="T14" fmla="*/ 0 60000 65536"/>
                <a:gd name="T15" fmla="*/ 0 60000 65536"/>
                <a:gd name="T16" fmla="*/ 0 60000 65536"/>
                <a:gd name="T17" fmla="*/ 0 60000 65536"/>
                <a:gd name="T18" fmla="*/ 0 w 594"/>
                <a:gd name="T19" fmla="*/ 0 h 182"/>
                <a:gd name="T20" fmla="*/ 594 w 594"/>
                <a:gd name="T21" fmla="*/ 182 h 182"/>
              </a:gdLst>
              <a:ahLst/>
              <a:cxnLst>
                <a:cxn ang="T12">
                  <a:pos x="T0" y="T1"/>
                </a:cxn>
                <a:cxn ang="T13">
                  <a:pos x="T2" y="T3"/>
                </a:cxn>
                <a:cxn ang="T14">
                  <a:pos x="T4" y="T5"/>
                </a:cxn>
                <a:cxn ang="T15">
                  <a:pos x="T6" y="T7"/>
                </a:cxn>
                <a:cxn ang="T16">
                  <a:pos x="T8" y="T9"/>
                </a:cxn>
                <a:cxn ang="T17">
                  <a:pos x="T10" y="T11"/>
                </a:cxn>
              </a:cxnLst>
              <a:rect l="T18" t="T19" r="T20" b="T21"/>
              <a:pathLst>
                <a:path w="594" h="182">
                  <a:moveTo>
                    <a:pt x="594" y="13"/>
                  </a:moveTo>
                  <a:cubicBezTo>
                    <a:pt x="562" y="41"/>
                    <a:pt x="434" y="182"/>
                    <a:pt x="402" y="181"/>
                  </a:cubicBezTo>
                  <a:cubicBezTo>
                    <a:pt x="370" y="180"/>
                    <a:pt x="422" y="14"/>
                    <a:pt x="402" y="7"/>
                  </a:cubicBezTo>
                  <a:cubicBezTo>
                    <a:pt x="382" y="0"/>
                    <a:pt x="303" y="135"/>
                    <a:pt x="282" y="139"/>
                  </a:cubicBezTo>
                  <a:cubicBezTo>
                    <a:pt x="261" y="143"/>
                    <a:pt x="323" y="45"/>
                    <a:pt x="276" y="31"/>
                  </a:cubicBezTo>
                  <a:cubicBezTo>
                    <a:pt x="229" y="17"/>
                    <a:pt x="57" y="50"/>
                    <a:pt x="0" y="55"/>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35" name="Freeform 2050"/>
            <p:cNvSpPr>
              <a:spLocks/>
            </p:cNvSpPr>
            <p:nvPr/>
          </p:nvSpPr>
          <p:spPr bwMode="auto">
            <a:xfrm>
              <a:off x="852" y="3009"/>
              <a:ext cx="603" cy="209"/>
            </a:xfrm>
            <a:custGeom>
              <a:avLst/>
              <a:gdLst>
                <a:gd name="T0" fmla="*/ 603 w 603"/>
                <a:gd name="T1" fmla="*/ 96 h 209"/>
                <a:gd name="T2" fmla="*/ 438 w 603"/>
                <a:gd name="T3" fmla="*/ 195 h 209"/>
                <a:gd name="T4" fmla="*/ 444 w 603"/>
                <a:gd name="T5" fmla="*/ 15 h 209"/>
                <a:gd name="T6" fmla="*/ 312 w 603"/>
                <a:gd name="T7" fmla="*/ 105 h 209"/>
                <a:gd name="T8" fmla="*/ 282 w 603"/>
                <a:gd name="T9" fmla="*/ 21 h 209"/>
                <a:gd name="T10" fmla="*/ 0 w 603"/>
                <a:gd name="T11" fmla="*/ 111 h 209"/>
                <a:gd name="T12" fmla="*/ 0 60000 65536"/>
                <a:gd name="T13" fmla="*/ 0 60000 65536"/>
                <a:gd name="T14" fmla="*/ 0 60000 65536"/>
                <a:gd name="T15" fmla="*/ 0 60000 65536"/>
                <a:gd name="T16" fmla="*/ 0 60000 65536"/>
                <a:gd name="T17" fmla="*/ 0 60000 65536"/>
                <a:gd name="T18" fmla="*/ 0 w 603"/>
                <a:gd name="T19" fmla="*/ 0 h 209"/>
                <a:gd name="T20" fmla="*/ 603 w 603"/>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603" h="209">
                  <a:moveTo>
                    <a:pt x="603" y="96"/>
                  </a:moveTo>
                  <a:cubicBezTo>
                    <a:pt x="576" y="112"/>
                    <a:pt x="464" y="209"/>
                    <a:pt x="438" y="195"/>
                  </a:cubicBezTo>
                  <a:cubicBezTo>
                    <a:pt x="412" y="181"/>
                    <a:pt x="465" y="30"/>
                    <a:pt x="444" y="15"/>
                  </a:cubicBezTo>
                  <a:cubicBezTo>
                    <a:pt x="423" y="0"/>
                    <a:pt x="339" y="104"/>
                    <a:pt x="312" y="105"/>
                  </a:cubicBezTo>
                  <a:cubicBezTo>
                    <a:pt x="285" y="106"/>
                    <a:pt x="334" y="20"/>
                    <a:pt x="282" y="21"/>
                  </a:cubicBezTo>
                  <a:cubicBezTo>
                    <a:pt x="230" y="22"/>
                    <a:pt x="59" y="92"/>
                    <a:pt x="0" y="111"/>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36" name="Picture 2051" descr="j020259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71" y="2916"/>
              <a:ext cx="190"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7" name="Group 2052"/>
            <p:cNvGrpSpPr>
              <a:grpSpLocks/>
            </p:cNvGrpSpPr>
            <p:nvPr/>
          </p:nvGrpSpPr>
          <p:grpSpPr bwMode="auto">
            <a:xfrm>
              <a:off x="1022" y="3419"/>
              <a:ext cx="117" cy="79"/>
              <a:chOff x="879" y="2310"/>
              <a:chExt cx="201" cy="134"/>
            </a:xfrm>
          </p:grpSpPr>
          <p:sp>
            <p:nvSpPr>
              <p:cNvPr id="158" name="Freeform 205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9" name="Freeform 205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0" name="Rectangle 205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61" name="Freeform 205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2" name="Freeform 205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3" name="Line 205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4" name="Line 205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5" name="Line 206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6" name="Line 206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8" name="Group 2062"/>
            <p:cNvGrpSpPr>
              <a:grpSpLocks/>
            </p:cNvGrpSpPr>
            <p:nvPr/>
          </p:nvGrpSpPr>
          <p:grpSpPr bwMode="auto">
            <a:xfrm>
              <a:off x="2261" y="3650"/>
              <a:ext cx="117" cy="79"/>
              <a:chOff x="879" y="2310"/>
              <a:chExt cx="201" cy="134"/>
            </a:xfrm>
          </p:grpSpPr>
          <p:sp>
            <p:nvSpPr>
              <p:cNvPr id="149" name="Freeform 206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0" name="Freeform 206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1" name="Rectangle 206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52" name="Freeform 206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3" name="Freeform 206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4" name="Line 206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5" name="Line 206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6" name="Line 207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7" name="Line 207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9" name="Group 2072"/>
            <p:cNvGrpSpPr>
              <a:grpSpLocks/>
            </p:cNvGrpSpPr>
            <p:nvPr/>
          </p:nvGrpSpPr>
          <p:grpSpPr bwMode="auto">
            <a:xfrm>
              <a:off x="2181" y="2981"/>
              <a:ext cx="117" cy="79"/>
              <a:chOff x="879" y="2310"/>
              <a:chExt cx="201" cy="134"/>
            </a:xfrm>
          </p:grpSpPr>
          <p:sp>
            <p:nvSpPr>
              <p:cNvPr id="140" name="Freeform 207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1" name="Freeform 207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2" name="Rectangle 207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43" name="Freeform 207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4" name="Freeform 207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5" name="Line 207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6" name="Line 207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7" name="Line 208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8" name="Line 208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980" name="Text Box 325"/>
          <p:cNvSpPr txBox="1">
            <a:spLocks noChangeArrowheads="1"/>
          </p:cNvSpPr>
          <p:nvPr/>
        </p:nvSpPr>
        <p:spPr bwMode="auto">
          <a:xfrm>
            <a:off x="1640698" y="2415564"/>
            <a:ext cx="1728274" cy="267262"/>
          </a:xfrm>
          <a:prstGeom prst="rect">
            <a:avLst/>
          </a:prstGeom>
          <a:solidFill>
            <a:srgbClr val="FF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t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ja-JP" sz="1200" dirty="0">
                <a:latin typeface="HGS創英角ﾎﾟｯﾌﾟ体" pitchFamily="50" charset="-128"/>
                <a:ea typeface="HGS創英角ﾎﾟｯﾌﾟ体" pitchFamily="50" charset="-128"/>
              </a:rPr>
              <a:t>①</a:t>
            </a:r>
            <a:r>
              <a:rPr lang="ja-JP" altLang="en-US" sz="1200" dirty="0">
                <a:latin typeface="HGS創英角ﾎﾟｯﾌﾟ体" pitchFamily="50" charset="-128"/>
                <a:ea typeface="HGS創英角ﾎﾟｯﾌﾟ体" pitchFamily="50" charset="-128"/>
              </a:rPr>
              <a:t>○○通信</a:t>
            </a:r>
            <a:r>
              <a:rPr lang="zh-TW" altLang="ja-JP" sz="1200" dirty="0">
                <a:latin typeface="HGS創英角ﾎﾟｯﾌﾟ体" pitchFamily="50" charset="-128"/>
                <a:ea typeface="HGS創英角ﾎﾟｯﾌﾟ体" pitchFamily="50" charset="-128"/>
              </a:rPr>
              <a:t>技術</a:t>
            </a:r>
            <a:endParaRPr lang="en-US" altLang="ja-JP" sz="1200" dirty="0">
              <a:latin typeface="HGS創英角ﾎﾟｯﾌﾟ体" pitchFamily="50" charset="-128"/>
              <a:ea typeface="HGS創英角ﾎﾟｯﾌﾟ体" pitchFamily="50" charset="-128"/>
            </a:endParaRPr>
          </a:p>
        </p:txBody>
      </p:sp>
      <p:sp>
        <p:nvSpPr>
          <p:cNvPr id="981" name="テキスト ボックス 241"/>
          <p:cNvSpPr txBox="1">
            <a:spLocks noChangeArrowheads="1"/>
          </p:cNvSpPr>
          <p:nvPr/>
        </p:nvSpPr>
        <p:spPr bwMode="auto">
          <a:xfrm>
            <a:off x="416496" y="2760931"/>
            <a:ext cx="1758969" cy="353943"/>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将来技術の解読脅威に脅かされない究極的な暗号</a:t>
            </a:r>
            <a:r>
              <a:rPr lang="ja-JP" altLang="en-US" sz="1200" dirty="0"/>
              <a:t>技術</a:t>
            </a:r>
          </a:p>
        </p:txBody>
      </p:sp>
      <p:sp>
        <p:nvSpPr>
          <p:cNvPr id="982" name="Text Box 13"/>
          <p:cNvSpPr txBox="1">
            <a:spLocks noChangeAspect="1" noChangeArrowheads="1"/>
          </p:cNvSpPr>
          <p:nvPr/>
        </p:nvSpPr>
        <p:spPr bwMode="auto">
          <a:xfrm>
            <a:off x="2216116" y="4319265"/>
            <a:ext cx="25208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Times New Roman" pitchFamily="18" charset="0"/>
              </a:rPr>
              <a:t>　　　　　Ａ　○○○○○○セキュリティ技術</a:t>
            </a:r>
            <a:endParaRPr lang="en-US" altLang="ja-JP" sz="1000" dirty="0">
              <a:latin typeface="Times New Roman" pitchFamily="18" charset="0"/>
            </a:endParaRPr>
          </a:p>
          <a:p>
            <a:pPr eaLnBrk="1" hangingPunct="1">
              <a:spcBef>
                <a:spcPct val="0"/>
              </a:spcBef>
              <a:buFontTx/>
              <a:buNone/>
            </a:pPr>
            <a:r>
              <a:rPr lang="ja-JP" altLang="en-US" sz="1000" dirty="0">
                <a:latin typeface="Times New Roman" pitchFamily="18" charset="0"/>
              </a:rPr>
              <a:t>　　　　　Ｂ　○○○○○○ネットワーク技術</a:t>
            </a:r>
          </a:p>
        </p:txBody>
      </p:sp>
      <p:sp>
        <p:nvSpPr>
          <p:cNvPr id="983" name="Text Box 13"/>
          <p:cNvSpPr txBox="1">
            <a:spLocks noChangeAspect="1" noChangeArrowheads="1"/>
          </p:cNvSpPr>
          <p:nvPr/>
        </p:nvSpPr>
        <p:spPr bwMode="auto">
          <a:xfrm>
            <a:off x="920552" y="3798218"/>
            <a:ext cx="967021" cy="468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政府機関での国家的情報安全性保証 </a:t>
            </a:r>
          </a:p>
        </p:txBody>
      </p:sp>
      <p:sp>
        <p:nvSpPr>
          <p:cNvPr id="984" name="Text Box 13"/>
          <p:cNvSpPr txBox="1">
            <a:spLocks noChangeAspect="1" noChangeArrowheads="1"/>
          </p:cNvSpPr>
          <p:nvPr/>
        </p:nvSpPr>
        <p:spPr bwMode="auto">
          <a:xfrm>
            <a:off x="2424120" y="2704265"/>
            <a:ext cx="944704"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データセンタや主要認証機関 </a:t>
            </a:r>
            <a:endParaRPr lang="en-US" altLang="ja-JP" sz="800" dirty="0">
              <a:latin typeface="Times New Roman" pitchFamily="18" charset="0"/>
            </a:endParaRPr>
          </a:p>
        </p:txBody>
      </p:sp>
      <p:sp>
        <p:nvSpPr>
          <p:cNvPr id="985" name="Text Box 13"/>
          <p:cNvSpPr txBox="1">
            <a:spLocks noChangeAspect="1" noChangeArrowheads="1"/>
          </p:cNvSpPr>
          <p:nvPr/>
        </p:nvSpPr>
        <p:spPr bwMode="auto">
          <a:xfrm>
            <a:off x="3800872" y="3186882"/>
            <a:ext cx="114703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企業、病院などのプライベートネットワーク </a:t>
            </a:r>
            <a:endParaRPr lang="en-US" altLang="ja-JP" sz="800" dirty="0">
              <a:latin typeface="Times New Roman" pitchFamily="18" charset="0"/>
            </a:endParaRPr>
          </a:p>
        </p:txBody>
      </p:sp>
      <p:sp>
        <p:nvSpPr>
          <p:cNvPr id="986" name="Text Box 13"/>
          <p:cNvSpPr txBox="1">
            <a:spLocks noChangeAspect="1" noChangeArrowheads="1"/>
          </p:cNvSpPr>
          <p:nvPr/>
        </p:nvSpPr>
        <p:spPr bwMode="auto">
          <a:xfrm>
            <a:off x="3162913" y="3978970"/>
            <a:ext cx="150205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社会インフラの中枢施設のネットワーク </a:t>
            </a:r>
            <a:endParaRPr lang="en-US" altLang="ja-JP" sz="800" dirty="0">
              <a:latin typeface="Times New Roman" pitchFamily="18" charset="0"/>
            </a:endParaRPr>
          </a:p>
        </p:txBody>
      </p:sp>
      <p:sp>
        <p:nvSpPr>
          <p:cNvPr id="987" name="Line 2089"/>
          <p:cNvSpPr>
            <a:spLocks noChangeShapeType="1"/>
          </p:cNvSpPr>
          <p:nvPr/>
        </p:nvSpPr>
        <p:spPr bwMode="auto">
          <a:xfrm flipV="1">
            <a:off x="4471767" y="2964530"/>
            <a:ext cx="841273" cy="1403534"/>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8" name="Line 2088"/>
          <p:cNvSpPr>
            <a:spLocks noChangeShapeType="1"/>
          </p:cNvSpPr>
          <p:nvPr/>
        </p:nvSpPr>
        <p:spPr bwMode="auto">
          <a:xfrm flipV="1">
            <a:off x="4482931" y="3785338"/>
            <a:ext cx="830110" cy="74847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9" name="Text Box 325"/>
          <p:cNvSpPr txBox="1">
            <a:spLocks noChangeArrowheads="1"/>
          </p:cNvSpPr>
          <p:nvPr/>
        </p:nvSpPr>
        <p:spPr bwMode="auto">
          <a:xfrm>
            <a:off x="1733823" y="4768007"/>
            <a:ext cx="1851025" cy="219075"/>
          </a:xfrm>
          <a:prstGeom prst="rect">
            <a:avLst/>
          </a:prstGeom>
          <a:solidFill>
            <a:schemeClr val="accent6">
              <a:lumMod val="40000"/>
              <a:lumOff val="60000"/>
            </a:schemeClr>
          </a:solidFill>
          <a:ln w="9525" algn="ctr">
            <a:noFill/>
            <a:miter lim="800000"/>
            <a:headEnd/>
            <a:tailEnd/>
          </a:ln>
          <a:effectLst/>
        </p:spPr>
        <p:txBody>
          <a:bodyPr tIns="36000">
            <a:spAutoFit/>
          </a:bodyPr>
          <a:lstStyle/>
          <a:p>
            <a:pPr algn="ctr">
              <a:defRPr/>
            </a:pPr>
            <a:r>
              <a:rPr lang="ja-JP" altLang="en-US" sz="1200" dirty="0">
                <a:latin typeface="HGP創英角ﾎﾟｯﾌﾟ体" pitchFamily="50" charset="-128"/>
                <a:ea typeface="HGP創英角ﾎﾟｯﾌﾟ体" pitchFamily="50" charset="-128"/>
              </a:rPr>
              <a:t>②超大容量通信技術</a:t>
            </a:r>
          </a:p>
        </p:txBody>
      </p:sp>
      <p:sp>
        <p:nvSpPr>
          <p:cNvPr id="990" name="角丸四角形 989"/>
          <p:cNvSpPr/>
          <p:nvPr/>
        </p:nvSpPr>
        <p:spPr bwMode="auto">
          <a:xfrm>
            <a:off x="414132" y="5419303"/>
            <a:ext cx="2162604" cy="1223963"/>
          </a:xfrm>
          <a:prstGeom prst="roundRect">
            <a:avLst>
              <a:gd name="adj" fmla="val 6376"/>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endParaRPr lang="en-US" altLang="ja-JP" sz="1000" dirty="0">
              <a:solidFill>
                <a:schemeClr val="tx1"/>
              </a:solidFill>
              <a:latin typeface="Times New Roman" pitchFamily="18" charset="0"/>
            </a:endParaRPr>
          </a:p>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は光ファイバ数や符号化に使うパルスの数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に比例</a:t>
            </a:r>
            <a:endParaRPr lang="ja-JP" altLang="en-US" dirty="0">
              <a:solidFill>
                <a:srgbClr val="FFFFFF"/>
              </a:solidFill>
            </a:endParaRPr>
          </a:p>
        </p:txBody>
      </p:sp>
      <p:sp>
        <p:nvSpPr>
          <p:cNvPr id="991" name="Text Box 7"/>
          <p:cNvSpPr txBox="1">
            <a:spLocks noChangeAspect="1" noChangeArrowheads="1"/>
          </p:cNvSpPr>
          <p:nvPr/>
        </p:nvSpPr>
        <p:spPr bwMode="auto">
          <a:xfrm>
            <a:off x="381795" y="5316929"/>
            <a:ext cx="2259806" cy="246217"/>
          </a:xfrm>
          <a:prstGeom prst="rect">
            <a:avLst/>
          </a:prstGeom>
          <a:solidFill>
            <a:srgbClr val="66FFFF"/>
          </a:solidFill>
          <a:ln w="9525">
            <a:solidFill>
              <a:schemeClr val="tx1"/>
            </a:solidFill>
            <a:miter lim="800000"/>
            <a:headEnd/>
            <a:tailEnd/>
          </a:ln>
          <a:effectLst>
            <a:outerShdw dist="71842" dir="2700000" algn="ctr" rotWithShape="0">
              <a:srgbClr val="808080"/>
            </a:outerShdw>
          </a:effectLst>
        </p:spPr>
        <p:txBody>
          <a:bodyPr wrap="square" lIns="0" tIns="45718" rIns="0"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Arial" charset="0"/>
              </a:rPr>
              <a:t>シャノン限界に制約される</a:t>
            </a:r>
            <a:r>
              <a:rPr lang="ja-JP" altLang="en-US" sz="1000">
                <a:latin typeface="Times New Roman" pitchFamily="18" charset="0"/>
                <a:ea typeface="ＤＨＰ特太ゴシック体" pitchFamily="2" charset="-128"/>
              </a:rPr>
              <a:t>現在の光通信</a:t>
            </a:r>
          </a:p>
        </p:txBody>
      </p:sp>
      <p:sp>
        <p:nvSpPr>
          <p:cNvPr id="992" name="Text Box 7"/>
          <p:cNvSpPr txBox="1">
            <a:spLocks noChangeAspect="1" noChangeArrowheads="1"/>
          </p:cNvSpPr>
          <p:nvPr/>
        </p:nvSpPr>
        <p:spPr bwMode="auto">
          <a:xfrm>
            <a:off x="2940239" y="5364016"/>
            <a:ext cx="1752600" cy="211137"/>
          </a:xfrm>
          <a:prstGeom prst="rect">
            <a:avLst/>
          </a:prstGeom>
          <a:solidFill>
            <a:srgbClr val="FFFF00"/>
          </a:solidFill>
          <a:ln w="9525">
            <a:solidFill>
              <a:schemeClr val="tx1"/>
            </a:solidFill>
            <a:miter lim="800000"/>
            <a:headEnd/>
            <a:tailEnd/>
          </a:ln>
          <a:effectLst>
            <a:outerShdw dist="71842" dir="2700000" algn="ctr" rotWithShape="0">
              <a:srgbClr val="808080"/>
            </a:outerShdw>
          </a:effec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Times New Roman" pitchFamily="18" charset="0"/>
              </a:rPr>
              <a:t>量子符号化技術</a:t>
            </a:r>
            <a:endParaRPr lang="en-US" altLang="ja-JP" sz="1000">
              <a:latin typeface="Times New Roman" pitchFamily="18" charset="0"/>
            </a:endParaRPr>
          </a:p>
        </p:txBody>
      </p:sp>
      <p:sp>
        <p:nvSpPr>
          <p:cNvPr id="993" name="右矢印 992"/>
          <p:cNvSpPr/>
          <p:nvPr/>
        </p:nvSpPr>
        <p:spPr bwMode="auto">
          <a:xfrm>
            <a:off x="2476500" y="5659314"/>
            <a:ext cx="330200" cy="652463"/>
          </a:xfrm>
          <a:prstGeom prst="rightArrow">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94" name="テキスト ボックス 240"/>
          <p:cNvSpPr txBox="1">
            <a:spLocks noChangeArrowheads="1"/>
          </p:cNvSpPr>
          <p:nvPr/>
        </p:nvSpPr>
        <p:spPr bwMode="auto">
          <a:xfrm>
            <a:off x="397533" y="4987082"/>
            <a:ext cx="4339443" cy="338554"/>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通信資源の増加に対して総通信容量を超加法的に増加させるための量子符号化技術を実現し、シャノン限界による加法性制限を打破。</a:t>
            </a:r>
          </a:p>
        </p:txBody>
      </p:sp>
      <p:sp>
        <p:nvSpPr>
          <p:cNvPr id="996" name="Text Box 13"/>
          <p:cNvSpPr txBox="1">
            <a:spLocks noChangeAspect="1" noChangeArrowheads="1"/>
          </p:cNvSpPr>
          <p:nvPr/>
        </p:nvSpPr>
        <p:spPr bwMode="auto">
          <a:xfrm>
            <a:off x="2728825" y="6369880"/>
            <a:ext cx="2080159" cy="400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Times New Roman" pitchFamily="18" charset="0"/>
              </a:rPr>
              <a:t>Ａ　○○○○○○セキュリティ技術</a:t>
            </a:r>
          </a:p>
          <a:p>
            <a:pPr eaLnBrk="1" hangingPunct="1">
              <a:spcBef>
                <a:spcPct val="0"/>
              </a:spcBef>
              <a:buFontTx/>
              <a:buNone/>
            </a:pPr>
            <a:r>
              <a:rPr lang="ja-JP" altLang="en-US" sz="1000" dirty="0">
                <a:latin typeface="Times New Roman" pitchFamily="18" charset="0"/>
              </a:rPr>
              <a:t>Ｂ　○○○○○○配送技術</a:t>
            </a:r>
          </a:p>
        </p:txBody>
      </p:sp>
      <p:sp>
        <p:nvSpPr>
          <p:cNvPr id="997" name="Rectangle 19"/>
          <p:cNvSpPr>
            <a:spLocks noChangeAspect="1" noChangeArrowheads="1"/>
          </p:cNvSpPr>
          <p:nvPr/>
        </p:nvSpPr>
        <p:spPr bwMode="auto">
          <a:xfrm>
            <a:off x="514391" y="6440093"/>
            <a:ext cx="573087" cy="52388"/>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8" name="Rectangle 19"/>
          <p:cNvSpPr>
            <a:spLocks noChangeAspect="1" noChangeArrowheads="1"/>
          </p:cNvSpPr>
          <p:nvPr/>
        </p:nvSpPr>
        <p:spPr bwMode="auto">
          <a:xfrm>
            <a:off x="514391" y="6559156"/>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9" name="Rectangle 19"/>
          <p:cNvSpPr>
            <a:spLocks noChangeAspect="1" noChangeArrowheads="1"/>
          </p:cNvSpPr>
          <p:nvPr/>
        </p:nvSpPr>
        <p:spPr bwMode="auto">
          <a:xfrm>
            <a:off x="514391" y="6205619"/>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0" name="Rectangle 19"/>
          <p:cNvSpPr>
            <a:spLocks noChangeAspect="1" noChangeArrowheads="1"/>
          </p:cNvSpPr>
          <p:nvPr/>
        </p:nvSpPr>
        <p:spPr bwMode="auto">
          <a:xfrm>
            <a:off x="514391" y="6500418"/>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1" name="Text Box 18"/>
          <p:cNvSpPr txBox="1">
            <a:spLocks noChangeAspect="1" noChangeArrowheads="1"/>
          </p:cNvSpPr>
          <p:nvPr/>
        </p:nvSpPr>
        <p:spPr bwMode="auto">
          <a:xfrm>
            <a:off x="379038" y="5979920"/>
            <a:ext cx="89127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solidFill>
                  <a:srgbClr val="FF6600"/>
                </a:solidFill>
                <a:latin typeface="Times New Roman" pitchFamily="18" charset="0"/>
              </a:rPr>
              <a:t>光ファイバ</a:t>
            </a:r>
            <a:r>
              <a:rPr lang="en-US" altLang="ja-JP" sz="1000" dirty="0">
                <a:solidFill>
                  <a:srgbClr val="FF6600"/>
                </a:solidFill>
                <a:latin typeface="Times New Roman" pitchFamily="18" charset="0"/>
              </a:rPr>
              <a:t>1</a:t>
            </a:r>
            <a:r>
              <a:rPr lang="ja-JP" altLang="en-US" sz="1000" dirty="0">
                <a:solidFill>
                  <a:srgbClr val="FF6600"/>
                </a:solidFill>
                <a:latin typeface="Times New Roman" pitchFamily="18" charset="0"/>
              </a:rPr>
              <a:t>本</a:t>
            </a:r>
            <a:endParaRPr lang="ja-JP" altLang="en-US" sz="1000" dirty="0">
              <a:solidFill>
                <a:srgbClr val="FFFF00"/>
              </a:solidFill>
              <a:latin typeface="Times New Roman" pitchFamily="18" charset="0"/>
            </a:endParaRPr>
          </a:p>
        </p:txBody>
      </p:sp>
      <p:sp>
        <p:nvSpPr>
          <p:cNvPr id="1002" name="Text Box 18"/>
          <p:cNvSpPr txBox="1">
            <a:spLocks noChangeAspect="1" noChangeArrowheads="1"/>
          </p:cNvSpPr>
          <p:nvPr/>
        </p:nvSpPr>
        <p:spPr bwMode="auto">
          <a:xfrm>
            <a:off x="413961" y="6258733"/>
            <a:ext cx="96415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solidFill>
                  <a:srgbClr val="FF6600"/>
                </a:solidFill>
                <a:latin typeface="Times New Roman" pitchFamily="18" charset="0"/>
              </a:rPr>
              <a:t>光ファイバ</a:t>
            </a:r>
            <a:r>
              <a:rPr lang="ja-JP" altLang="en-US" sz="1000" i="1">
                <a:solidFill>
                  <a:srgbClr val="FF6600"/>
                </a:solidFill>
                <a:latin typeface="Arial" charset="0"/>
              </a:rPr>
              <a:t> </a:t>
            </a:r>
            <a:r>
              <a:rPr lang="en-US" altLang="ja-JP" sz="1000" i="1">
                <a:solidFill>
                  <a:srgbClr val="FF6600"/>
                </a:solidFill>
                <a:latin typeface="Arial" charset="0"/>
              </a:rPr>
              <a:t>n </a:t>
            </a:r>
            <a:r>
              <a:rPr lang="ja-JP" altLang="en-US" sz="1000">
                <a:solidFill>
                  <a:srgbClr val="FF6600"/>
                </a:solidFill>
                <a:latin typeface="Times New Roman" pitchFamily="18" charset="0"/>
              </a:rPr>
              <a:t>本</a:t>
            </a:r>
            <a:endParaRPr lang="ja-JP" altLang="en-US" sz="1000">
              <a:solidFill>
                <a:srgbClr val="FFFF00"/>
              </a:solidFill>
              <a:latin typeface="Times New Roman" pitchFamily="18" charset="0"/>
            </a:endParaRPr>
          </a:p>
        </p:txBody>
      </p:sp>
      <p:sp>
        <p:nvSpPr>
          <p:cNvPr id="1003" name="Text Box 13"/>
          <p:cNvSpPr txBox="1">
            <a:spLocks noChangeAspect="1" noChangeArrowheads="1"/>
          </p:cNvSpPr>
          <p:nvPr/>
        </p:nvSpPr>
        <p:spPr bwMode="auto">
          <a:xfrm>
            <a:off x="1540576" y="6415443"/>
            <a:ext cx="964152" cy="22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a:latin typeface="Arial" charset="0"/>
              </a:rPr>
              <a:t>C</a:t>
            </a:r>
            <a:r>
              <a:rPr lang="en-US" altLang="ja-JP" sz="1200" b="1" i="1" baseline="-25000">
                <a:latin typeface="Arial" charset="0"/>
              </a:rPr>
              <a:t>n</a:t>
            </a:r>
            <a:r>
              <a:rPr lang="en-US" altLang="ja-JP" sz="1200" b="1">
                <a:latin typeface="Times New Roman" pitchFamily="18" charset="0"/>
              </a:rPr>
              <a:t> =</a:t>
            </a:r>
            <a:r>
              <a:rPr lang="en-US" altLang="ja-JP" sz="1200" b="1" i="1">
                <a:latin typeface="Arial" charset="0"/>
              </a:rPr>
              <a:t>n</a:t>
            </a:r>
            <a:r>
              <a:rPr lang="en-US" altLang="ja-JP" sz="1200" b="1">
                <a:latin typeface="Times New Roman" pitchFamily="18" charset="0"/>
              </a:rPr>
              <a:t>×</a:t>
            </a:r>
            <a:r>
              <a:rPr lang="en-US" altLang="ja-JP" sz="1200" b="1" i="1">
                <a:latin typeface="Arial" charset="0"/>
              </a:rPr>
              <a:t>C</a:t>
            </a:r>
            <a:r>
              <a:rPr lang="en-US" altLang="ja-JP" sz="1200" b="1" i="1" baseline="-25000">
                <a:latin typeface="Arial" charset="0"/>
              </a:rPr>
              <a:t>1</a:t>
            </a:r>
            <a:r>
              <a:rPr lang="ja-JP" altLang="en-US" sz="1200" b="1">
                <a:latin typeface="Times New Roman" pitchFamily="18" charset="0"/>
              </a:rPr>
              <a:t>　</a:t>
            </a:r>
          </a:p>
        </p:txBody>
      </p:sp>
      <p:sp>
        <p:nvSpPr>
          <p:cNvPr id="1004" name="Text Box 13"/>
          <p:cNvSpPr txBox="1">
            <a:spLocks noChangeAspect="1" noChangeArrowheads="1"/>
          </p:cNvSpPr>
          <p:nvPr/>
        </p:nvSpPr>
        <p:spPr bwMode="auto">
          <a:xfrm>
            <a:off x="1540576" y="6127412"/>
            <a:ext cx="344665" cy="276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dirty="0">
                <a:latin typeface="Arial" charset="0"/>
              </a:rPr>
              <a:t>C</a:t>
            </a:r>
            <a:r>
              <a:rPr lang="ja-JP" altLang="en-US" sz="1200" b="1" dirty="0">
                <a:latin typeface="Times New Roman" pitchFamily="18" charset="0"/>
              </a:rPr>
              <a:t>　</a:t>
            </a:r>
          </a:p>
        </p:txBody>
      </p:sp>
      <p:sp>
        <p:nvSpPr>
          <p:cNvPr id="1006" name="Line 2089"/>
          <p:cNvSpPr>
            <a:spLocks noChangeShapeType="1"/>
          </p:cNvSpPr>
          <p:nvPr/>
        </p:nvSpPr>
        <p:spPr bwMode="auto">
          <a:xfrm flipV="1">
            <a:off x="4664969" y="5203106"/>
            <a:ext cx="648072" cy="127440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7" name="Line 2088"/>
          <p:cNvSpPr>
            <a:spLocks noChangeShapeType="1"/>
          </p:cNvSpPr>
          <p:nvPr/>
        </p:nvSpPr>
        <p:spPr bwMode="auto">
          <a:xfrm flipV="1">
            <a:off x="4676132" y="6081320"/>
            <a:ext cx="636909" cy="56194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8" name="AutoShape 2"/>
          <p:cNvSpPr>
            <a:spLocks noChangeArrowheads="1"/>
          </p:cNvSpPr>
          <p:nvPr/>
        </p:nvSpPr>
        <p:spPr bwMode="auto">
          <a:xfrm>
            <a:off x="4374390" y="717894"/>
            <a:ext cx="2959248" cy="196559"/>
          </a:xfrm>
          <a:prstGeom prst="wedgeRectCallout">
            <a:avLst>
              <a:gd name="adj1" fmla="val -73188"/>
              <a:gd name="adj2" fmla="val 52462"/>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b="1" i="0" u="none" strike="noStrike" baseline="0" dirty="0">
                <a:solidFill>
                  <a:srgbClr val="00B0F0"/>
                </a:solidFill>
                <a:latin typeface="ＭＳ Ｐゴシック"/>
                <a:ea typeface="ＭＳ Ｐゴシック"/>
              </a:rPr>
              <a:t>個別課題名が無い場合は行を削除してください。</a:t>
            </a:r>
          </a:p>
        </p:txBody>
      </p:sp>
      <p:sp>
        <p:nvSpPr>
          <p:cNvPr id="1009" name="角丸四角形 1008"/>
          <p:cNvSpPr/>
          <p:nvPr/>
        </p:nvSpPr>
        <p:spPr>
          <a:xfrm>
            <a:off x="131763" y="832197"/>
            <a:ext cx="3523984" cy="176436"/>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995" name="角丸四角形 994"/>
          <p:cNvSpPr/>
          <p:nvPr/>
        </p:nvSpPr>
        <p:spPr>
          <a:xfrm>
            <a:off x="128464" y="999999"/>
            <a:ext cx="3523984" cy="161033"/>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0" name="AutoShape 2"/>
          <p:cNvSpPr>
            <a:spLocks noChangeArrowheads="1"/>
          </p:cNvSpPr>
          <p:nvPr/>
        </p:nvSpPr>
        <p:spPr bwMode="auto">
          <a:xfrm>
            <a:off x="4367559" y="923530"/>
            <a:ext cx="2959248" cy="196559"/>
          </a:xfrm>
          <a:prstGeom prst="wedgeRectCallout">
            <a:avLst>
              <a:gd name="adj1" fmla="val -71471"/>
              <a:gd name="adj2" fmla="val 33078"/>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b="1" i="0" u="none" strike="noStrike" baseline="0" dirty="0">
                <a:solidFill>
                  <a:srgbClr val="00B0F0"/>
                </a:solidFill>
                <a:latin typeface="ＭＳ Ｐゴシック"/>
                <a:ea typeface="ＭＳ Ｐゴシック"/>
              </a:rPr>
              <a:t>副題が無い場合は行を削除してください。</a:t>
            </a:r>
          </a:p>
        </p:txBody>
      </p:sp>
      <p:sp>
        <p:nvSpPr>
          <p:cNvPr id="1011" name="角丸四角形 1010"/>
          <p:cNvSpPr/>
          <p:nvPr/>
        </p:nvSpPr>
        <p:spPr>
          <a:xfrm>
            <a:off x="128464" y="1164332"/>
            <a:ext cx="3523984" cy="176436"/>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2" name="AutoShape 2"/>
          <p:cNvSpPr>
            <a:spLocks noChangeArrowheads="1"/>
          </p:cNvSpPr>
          <p:nvPr/>
        </p:nvSpPr>
        <p:spPr bwMode="auto">
          <a:xfrm>
            <a:off x="4376936" y="1124744"/>
            <a:ext cx="2956701" cy="195376"/>
          </a:xfrm>
          <a:prstGeom prst="wedgeRectCallout">
            <a:avLst>
              <a:gd name="adj1" fmla="val -73182"/>
              <a:gd name="adj2" fmla="val 13869"/>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en-US" altLang="ja-JP" sz="1100" b="1" i="0" u="none" strike="noStrike" baseline="0" dirty="0">
                <a:solidFill>
                  <a:srgbClr val="00B0F0"/>
                </a:solidFill>
                <a:latin typeface="ＭＳ Ｐゴシック"/>
                <a:ea typeface="ＭＳ Ｐゴシック"/>
              </a:rPr>
              <a:t>Acronym</a:t>
            </a:r>
            <a:r>
              <a:rPr lang="ja-JP" altLang="en-US" sz="1100" b="1" i="0" u="none" strike="noStrike" baseline="0" dirty="0">
                <a:solidFill>
                  <a:srgbClr val="00B0F0"/>
                </a:solidFill>
                <a:latin typeface="ＭＳ Ｐゴシック"/>
                <a:ea typeface="ＭＳ Ｐゴシック"/>
              </a:rPr>
              <a:t>が無い場合は行を削除してください。</a:t>
            </a:r>
          </a:p>
        </p:txBody>
      </p:sp>
      <p:sp>
        <p:nvSpPr>
          <p:cNvPr id="1013" name="テキスト ボックス 1"/>
          <p:cNvSpPr txBox="1"/>
          <p:nvPr/>
        </p:nvSpPr>
        <p:spPr>
          <a:xfrm>
            <a:off x="11852" y="-5695"/>
            <a:ext cx="1580877" cy="184666"/>
          </a:xfrm>
          <a:prstGeom prst="rect">
            <a:avLst/>
          </a:prstGeom>
          <a:noFill/>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r>
              <a:rPr lang="ja-JP" altLang="en-US" sz="1200" dirty="0">
                <a:latin typeface="+mn-ea"/>
                <a:ea typeface="+mn-ea"/>
              </a:rPr>
              <a:t>様式１－４－３ｂ</a:t>
            </a:r>
            <a:r>
              <a:rPr lang="en-US" altLang="ja-JP" sz="1200" dirty="0">
                <a:latin typeface="+mn-ea"/>
                <a:ea typeface="+mn-ea"/>
              </a:rPr>
              <a:t>(29-1)</a:t>
            </a:r>
            <a:endParaRPr lang="ja-JP" altLang="en-US" sz="1200" dirty="0">
              <a:latin typeface="+mn-ea"/>
              <a:ea typeface="+mn-ea"/>
            </a:endParaRPr>
          </a:p>
        </p:txBody>
      </p:sp>
      <p:sp>
        <p:nvSpPr>
          <p:cNvPr id="1014" name="AutoShape 2"/>
          <p:cNvSpPr>
            <a:spLocks noChangeArrowheads="1"/>
          </p:cNvSpPr>
          <p:nvPr/>
        </p:nvSpPr>
        <p:spPr bwMode="auto">
          <a:xfrm>
            <a:off x="5658478" y="1416995"/>
            <a:ext cx="2956701" cy="381915"/>
          </a:xfrm>
          <a:prstGeom prst="wedgeRectCallout">
            <a:avLst>
              <a:gd name="adj1" fmla="val -37101"/>
              <a:gd name="adj2" fmla="val 252718"/>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300"/>
              </a:lnSpc>
              <a:defRPr sz="1000"/>
            </a:pPr>
            <a:r>
              <a:rPr lang="ja-JP" altLang="en-US" b="1" dirty="0">
                <a:solidFill>
                  <a:srgbClr val="00B0F0"/>
                </a:solidFill>
                <a:latin typeface="ＭＳ Ｐゴシック"/>
                <a:ea typeface="ＭＳ Ｐゴシック"/>
              </a:rPr>
              <a:t>最終目標に対し、全研究期間（４年間）を通して得られた最終成果について記入してください。</a:t>
            </a:r>
            <a:endParaRPr lang="ja-JP" altLang="en-US" sz="1100" b="1" i="0" u="none" strike="noStrike" baseline="0" dirty="0">
              <a:solidFill>
                <a:srgbClr val="00B0F0"/>
              </a:solidFill>
              <a:latin typeface="ＭＳ Ｐゴシック"/>
              <a:ea typeface="ＭＳ Ｐゴシック"/>
            </a:endParaRPr>
          </a:p>
        </p:txBody>
      </p:sp>
    </p:spTree>
    <p:extLst>
      <p:ext uri="{BB962C8B-B14F-4D97-AF65-F5344CB8AC3E}">
        <p14:creationId xmlns:p14="http://schemas.microsoft.com/office/powerpoint/2010/main" val="256550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15925" y="620712"/>
            <a:ext cx="9055100" cy="1408687"/>
          </a:xfrm>
          <a:prstGeom prst="roundRect">
            <a:avLst>
              <a:gd name="adj" fmla="val 16190"/>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123" name="角丸四角形 9"/>
          <p:cNvSpPr>
            <a:spLocks noChangeArrowheads="1"/>
          </p:cNvSpPr>
          <p:nvPr/>
        </p:nvSpPr>
        <p:spPr bwMode="auto">
          <a:xfrm>
            <a:off x="415925" y="3497233"/>
            <a:ext cx="9004300" cy="1152525"/>
          </a:xfrm>
          <a:prstGeom prst="roundRect">
            <a:avLst>
              <a:gd name="adj" fmla="val 7532"/>
            </a:avLst>
          </a:prstGeom>
          <a:solidFill>
            <a:schemeClr val="accent6">
              <a:lumMod val="20000"/>
              <a:lumOff val="80000"/>
            </a:schemeClr>
          </a:solidFill>
          <a:ln w="25400" algn="ctr">
            <a:solidFill>
              <a:schemeClr val="tx1"/>
            </a:solidFill>
            <a:round/>
            <a:headEnd/>
            <a:tailEnd/>
          </a:ln>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solidFill>
                  <a:srgbClr val="00B0F0"/>
                </a:solidFill>
                <a:latin typeface="Arial" charset="0"/>
              </a:rPr>
              <a:t>記入例：</a:t>
            </a:r>
            <a:endParaRPr lang="en-US" altLang="ja-JP" sz="1100" b="1" dirty="0">
              <a:solidFill>
                <a:srgbClr val="00B0F0"/>
              </a:solidFill>
              <a:latin typeface="Arial" charset="0"/>
            </a:endParaRPr>
          </a:p>
          <a:p>
            <a:pPr eaLnBrk="1" hangingPunct="1">
              <a:spcBef>
                <a:spcPct val="0"/>
              </a:spcBef>
              <a:buFontTx/>
              <a:buNone/>
            </a:pPr>
            <a:r>
              <a:rPr lang="ja-JP" altLang="en-US" sz="1100" b="1" dirty="0">
                <a:solidFill>
                  <a:srgbClr val="00B0F0"/>
                </a:solidFill>
                <a:latin typeface="Arial" charset="0"/>
              </a:rPr>
              <a:t>第１回２０ＸＸ年１０月１～３日、◆ ◆ ◆ホール</a:t>
            </a:r>
          </a:p>
          <a:p>
            <a:pPr eaLnBrk="1" hangingPunct="1">
              <a:spcBef>
                <a:spcPct val="0"/>
              </a:spcBef>
              <a:buFontTx/>
              <a:buNone/>
            </a:pPr>
            <a:r>
              <a:rPr lang="ja-JP" altLang="en-US" sz="1100" b="1" dirty="0">
                <a:solidFill>
                  <a:srgbClr val="00B0F0"/>
                </a:solidFill>
                <a:latin typeface="Arial" charset="0"/>
              </a:rPr>
              <a:t>第２回２０ＸＸ年１２月１～３日、 ◆ ◆ ◆ホール</a:t>
            </a:r>
          </a:p>
          <a:p>
            <a:pPr eaLnBrk="1" hangingPunct="1">
              <a:spcBef>
                <a:spcPct val="0"/>
              </a:spcBef>
              <a:buFontTx/>
              <a:buNone/>
            </a:pPr>
            <a:r>
              <a:rPr lang="ja-JP" altLang="en-US" sz="1100" b="1" dirty="0">
                <a:solidFill>
                  <a:srgbClr val="00B0F0"/>
                </a:solidFill>
                <a:latin typeface="Arial" charset="0"/>
              </a:rPr>
              <a:t>会合概要：○○○○の研究開発動向と周辺分野との融合課題について日米欧の主要研究者のご講演に加え、関係府省の担当官、公的研究機関及び企業の研究者を交え、○○の実用化と標準化に向けた推進方策を議論。特に、第</a:t>
            </a:r>
            <a:r>
              <a:rPr lang="en-US" altLang="ja-JP" sz="1100" b="1" dirty="0">
                <a:solidFill>
                  <a:srgbClr val="00B0F0"/>
                </a:solidFill>
                <a:latin typeface="Arial" charset="0"/>
              </a:rPr>
              <a:t>2</a:t>
            </a:r>
            <a:r>
              <a:rPr lang="ja-JP" altLang="en-US" sz="1100" b="1" dirty="0">
                <a:solidFill>
                  <a:srgbClr val="00B0F0"/>
                </a:solidFill>
                <a:latin typeface="Arial" charset="0"/>
              </a:rPr>
              <a:t>回では、クローズドのセッションを設け、今後の標準化活動とＲ＆Ｄ推進方策へ向けた提言書を提出し、参加各国間で基本合意を得ることに成功。今後、〇ヶ月以内に、最終版をまとめ、国内外に公開してゆく予定。</a:t>
            </a:r>
          </a:p>
        </p:txBody>
      </p:sp>
      <p:sp>
        <p:nvSpPr>
          <p:cNvPr id="5124" name="テキスト ボックス 13"/>
          <p:cNvSpPr txBox="1">
            <a:spLocks noChangeArrowheads="1"/>
          </p:cNvSpPr>
          <p:nvPr/>
        </p:nvSpPr>
        <p:spPr bwMode="auto">
          <a:xfrm>
            <a:off x="0" y="285750"/>
            <a:ext cx="8589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b="1"/>
              <a:t>　</a:t>
            </a:r>
            <a:r>
              <a:rPr lang="ja-JP" altLang="en-US" sz="1100" b="1">
                <a:latin typeface="ＭＳ Ｐゴシック" charset="-128"/>
              </a:rPr>
              <a:t>４</a:t>
            </a:r>
            <a:r>
              <a:rPr lang="ja-JP" altLang="en-US" sz="1100" b="1"/>
              <a:t>．これまで得られた成果（特許出願や論文発表等）</a:t>
            </a:r>
            <a:endParaRPr lang="ja-JP" altLang="en-US" sz="1800" b="1"/>
          </a:p>
        </p:txBody>
      </p:sp>
      <p:sp>
        <p:nvSpPr>
          <p:cNvPr id="3077" name="テキスト ボックス 16"/>
          <p:cNvSpPr txBox="1">
            <a:spLocks noChangeArrowheads="1"/>
          </p:cNvSpPr>
          <p:nvPr/>
        </p:nvSpPr>
        <p:spPr bwMode="auto">
          <a:xfrm>
            <a:off x="0" y="2057073"/>
            <a:ext cx="9274175" cy="369332"/>
          </a:xfrm>
          <a:prstGeom prst="rect">
            <a:avLst/>
          </a:prstGeom>
          <a:noFill/>
          <a:ln w="9525">
            <a:noFill/>
            <a:miter lim="800000"/>
            <a:headEnd/>
            <a:tailEnd/>
          </a:ln>
        </p:spPr>
        <p:txBody>
          <a:bodyPr>
            <a:spAutoFit/>
          </a:bodyPr>
          <a:lstStyle/>
          <a:p>
            <a:pPr>
              <a:defRPr/>
            </a:pPr>
            <a:r>
              <a:rPr lang="ja-JP" altLang="en-US" b="1" dirty="0">
                <a:latin typeface="Calibri" pitchFamily="34" charset="0"/>
              </a:rPr>
              <a:t>　　</a:t>
            </a:r>
            <a:r>
              <a:rPr lang="ja-JP" altLang="en-US" sz="1100" b="1" dirty="0">
                <a:latin typeface="+mj-ea"/>
                <a:ea typeface="+mj-ea"/>
              </a:rPr>
              <a:t>（１）</a:t>
            </a:r>
            <a:r>
              <a:rPr lang="ja-JP" altLang="en-US" sz="1100" b="1" dirty="0">
                <a:solidFill>
                  <a:srgbClr val="00B0F0"/>
                </a:solidFill>
                <a:latin typeface="+mj-ea"/>
                <a:ea typeface="+mj-ea"/>
              </a:rPr>
              <a:t>トピックスを記入してください。（例：産学官連携のための○○○○運営会議を毎年主催）</a:t>
            </a:r>
            <a:r>
              <a:rPr lang="ja-JP" altLang="en-US" sz="1400" b="1" dirty="0">
                <a:latin typeface="Calibri" pitchFamily="34" charset="0"/>
              </a:rPr>
              <a:t>　</a:t>
            </a:r>
          </a:p>
        </p:txBody>
      </p:sp>
      <p:sp>
        <p:nvSpPr>
          <p:cNvPr id="3078" name="テキスト ボックス 18"/>
          <p:cNvSpPr txBox="1">
            <a:spLocks noChangeArrowheads="1"/>
          </p:cNvSpPr>
          <p:nvPr/>
        </p:nvSpPr>
        <p:spPr bwMode="auto">
          <a:xfrm>
            <a:off x="0" y="3137193"/>
            <a:ext cx="8589963" cy="369332"/>
          </a:xfrm>
          <a:prstGeom prst="rect">
            <a:avLst/>
          </a:prstGeom>
          <a:noFill/>
          <a:ln w="9525">
            <a:noFill/>
            <a:miter lim="800000"/>
            <a:headEnd/>
            <a:tailEnd/>
          </a:ln>
        </p:spPr>
        <p:txBody>
          <a:bodyPr>
            <a:spAutoFit/>
          </a:bodyPr>
          <a:lstStyle/>
          <a:p>
            <a:pPr>
              <a:defRPr/>
            </a:pPr>
            <a:r>
              <a:rPr lang="ja-JP" altLang="en-US" b="1" dirty="0">
                <a:latin typeface="Calibri" pitchFamily="34" charset="0"/>
              </a:rPr>
              <a:t>　</a:t>
            </a:r>
            <a:r>
              <a:rPr lang="ja-JP" altLang="en-US" b="1" dirty="0">
                <a:latin typeface="ＭＳ Ｐゴシック" pitchFamily="50" charset="-128"/>
              </a:rPr>
              <a:t>　</a:t>
            </a:r>
            <a:r>
              <a:rPr lang="ja-JP" altLang="en-US" sz="1100" b="1" dirty="0">
                <a:latin typeface="+mj-ea"/>
                <a:ea typeface="+mj-ea"/>
              </a:rPr>
              <a:t>（２）</a:t>
            </a:r>
            <a:r>
              <a:rPr lang="ja-JP" altLang="en-US" sz="1100" b="1" dirty="0">
                <a:solidFill>
                  <a:srgbClr val="00B0F0"/>
                </a:solidFill>
                <a:latin typeface="+mj-ea"/>
              </a:rPr>
              <a:t>トピックスを記入してください。（例：</a:t>
            </a:r>
            <a:r>
              <a:rPr lang="ja-JP" altLang="en-US" sz="1100" b="1" dirty="0">
                <a:solidFill>
                  <a:srgbClr val="00B0F0"/>
                </a:solidFill>
                <a:latin typeface="+mj-ea"/>
                <a:ea typeface="+mj-ea"/>
              </a:rPr>
              <a:t>国際シンポジウムを開催（共催：△</a:t>
            </a:r>
            <a:r>
              <a:rPr lang="ja-JP" altLang="en-US" sz="1100" b="1" dirty="0">
                <a:solidFill>
                  <a:srgbClr val="00B0F0"/>
                </a:solidFill>
                <a:latin typeface="+mj-ea"/>
              </a:rPr>
              <a:t> △ △ </a:t>
            </a:r>
            <a:r>
              <a:rPr lang="ja-JP" altLang="en-US" sz="1100" b="1" dirty="0">
                <a:solidFill>
                  <a:srgbClr val="00B0F0"/>
                </a:solidFill>
                <a:latin typeface="+mj-ea"/>
                <a:ea typeface="+mj-ea"/>
              </a:rPr>
              <a:t>、□</a:t>
            </a:r>
            <a:r>
              <a:rPr lang="ja-JP" altLang="en-US" sz="1100" b="1" dirty="0">
                <a:solidFill>
                  <a:srgbClr val="00B0F0"/>
                </a:solidFill>
                <a:latin typeface="+mj-ea"/>
              </a:rPr>
              <a:t> □ □ </a:t>
            </a:r>
            <a:r>
              <a:rPr lang="ja-JP" altLang="en-US" sz="1100" b="1" dirty="0">
                <a:solidFill>
                  <a:srgbClr val="00B0F0"/>
                </a:solidFill>
                <a:latin typeface="+mj-ea"/>
                <a:ea typeface="+mj-ea"/>
              </a:rPr>
              <a:t>））</a:t>
            </a:r>
          </a:p>
        </p:txBody>
      </p:sp>
      <p:sp>
        <p:nvSpPr>
          <p:cNvPr id="5127" name="角丸四角形 4"/>
          <p:cNvSpPr>
            <a:spLocks noChangeArrowheads="1"/>
          </p:cNvSpPr>
          <p:nvPr/>
        </p:nvSpPr>
        <p:spPr bwMode="auto">
          <a:xfrm>
            <a:off x="415925" y="2489121"/>
            <a:ext cx="9001125" cy="648072"/>
          </a:xfrm>
          <a:prstGeom prst="roundRect">
            <a:avLst>
              <a:gd name="adj" fmla="val 13986"/>
            </a:avLst>
          </a:prstGeom>
          <a:solidFill>
            <a:srgbClr val="FFFF99"/>
          </a:solidFill>
          <a:ln w="25400" algn="ctr">
            <a:solidFill>
              <a:schemeClr val="tx1"/>
            </a:solidFill>
            <a:round/>
            <a:headEnd/>
            <a:tailEnd/>
          </a:ln>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solidFill>
                  <a:srgbClr val="00B0F0"/>
                </a:solidFill>
                <a:latin typeface="Arial" charset="0"/>
              </a:rPr>
              <a:t>記入例：</a:t>
            </a:r>
            <a:endParaRPr lang="en-US" altLang="ja-JP" sz="1100" b="1" dirty="0">
              <a:solidFill>
                <a:srgbClr val="00B0F0"/>
              </a:solidFill>
              <a:latin typeface="Arial" charset="0"/>
            </a:endParaRPr>
          </a:p>
          <a:p>
            <a:pPr eaLnBrk="1" hangingPunct="1">
              <a:spcBef>
                <a:spcPct val="0"/>
              </a:spcBef>
              <a:buFontTx/>
              <a:buNone/>
            </a:pPr>
            <a:r>
              <a:rPr lang="ja-JP" altLang="en-US" sz="1100" b="1" dirty="0">
                <a:solidFill>
                  <a:srgbClr val="00B0F0"/>
                </a:solidFill>
                <a:latin typeface="Arial" charset="0"/>
              </a:rPr>
              <a:t>〇〇省の担当官をはじめ国内の関連プロジェクト関係者が一同に会し、最新の研究成果を紹介するとともに、内外の動向分析と戦略立案を議論。</a:t>
            </a:r>
            <a:endParaRPr lang="en-US" altLang="ja-JP" sz="1100" b="1" dirty="0">
              <a:solidFill>
                <a:srgbClr val="00B0F0"/>
              </a:solidFill>
              <a:latin typeface="Arial" charset="0"/>
            </a:endParaRPr>
          </a:p>
          <a:p>
            <a:pPr eaLnBrk="1" hangingPunct="1">
              <a:spcBef>
                <a:spcPct val="0"/>
              </a:spcBef>
              <a:buFontTx/>
              <a:buNone/>
            </a:pPr>
            <a:r>
              <a:rPr lang="ja-JP" altLang="en-US" sz="1100" b="1" dirty="0">
                <a:solidFill>
                  <a:srgbClr val="00B0F0"/>
                </a:solidFill>
                <a:latin typeface="Arial" charset="0"/>
              </a:rPr>
              <a:t>特に、成果紹介は守秘義務対象とし、学会ではできない徹底した議論を推進。</a:t>
            </a:r>
            <a:endParaRPr lang="en-US" altLang="ja-JP" sz="1100" b="1" dirty="0">
              <a:solidFill>
                <a:srgbClr val="00B0F0"/>
              </a:solidFill>
              <a:latin typeface="Arial" charset="0"/>
            </a:endParaRPr>
          </a:p>
        </p:txBody>
      </p:sp>
      <p:sp>
        <p:nvSpPr>
          <p:cNvPr id="5128" name="Text Box 1102"/>
          <p:cNvSpPr txBox="1">
            <a:spLocks noChangeArrowheads="1"/>
          </p:cNvSpPr>
          <p:nvPr/>
        </p:nvSpPr>
        <p:spPr bwMode="auto">
          <a:xfrm>
            <a:off x="8797925" y="188913"/>
            <a:ext cx="879475" cy="3762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Arial" charset="0"/>
              </a:rPr>
              <a:t>記入例</a:t>
            </a:r>
          </a:p>
        </p:txBody>
      </p:sp>
      <p:sp>
        <p:nvSpPr>
          <p:cNvPr id="5129"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EF983F8-7B5D-447C-8161-4AFC7D263D7B}" type="slidenum">
              <a:rPr lang="en-US" altLang="ja-JP" sz="1400">
                <a:latin typeface="HG丸ｺﾞｼｯｸM-PRO" pitchFamily="50" charset="-128"/>
                <a:ea typeface="HG丸ｺﾞｼｯｸM-PRO" pitchFamily="50" charset="-128"/>
              </a:rPr>
              <a:pPr algn="r" eaLnBrk="1" hangingPunct="1">
                <a:spcBef>
                  <a:spcPct val="0"/>
                </a:spcBef>
                <a:buFontTx/>
                <a:buNone/>
              </a:pPr>
              <a:t>4</a:t>
            </a:fld>
            <a:endParaRPr lang="en-US" altLang="ja-JP" sz="1400">
              <a:latin typeface="HG丸ｺﾞｼｯｸM-PRO" pitchFamily="50" charset="-128"/>
              <a:ea typeface="HG丸ｺﾞｼｯｸM-PRO" pitchFamily="50" charset="-128"/>
            </a:endParaRPr>
          </a:p>
        </p:txBody>
      </p:sp>
      <p:graphicFrame>
        <p:nvGraphicFramePr>
          <p:cNvPr id="17" name="Group 11"/>
          <p:cNvGraphicFramePr>
            <a:graphicFrameLocks noGrp="1"/>
          </p:cNvGraphicFramePr>
          <p:nvPr>
            <p:extLst>
              <p:ext uri="{D42A27DB-BD31-4B8C-83A1-F6EECF244321}">
                <p14:modId xmlns:p14="http://schemas.microsoft.com/office/powerpoint/2010/main" val="1497871196"/>
              </p:ext>
            </p:extLst>
          </p:nvPr>
        </p:nvGraphicFramePr>
        <p:xfrm>
          <a:off x="631825" y="765175"/>
          <a:ext cx="8491538" cy="733430"/>
        </p:xfrm>
        <a:graphic>
          <a:graphicData uri="http://schemas.openxmlformats.org/drawingml/2006/table">
            <a:tbl>
              <a:tblPr/>
              <a:tblGrid>
                <a:gridCol w="1368425">
                  <a:extLst>
                    <a:ext uri="{9D8B030D-6E8A-4147-A177-3AD203B41FA5}">
                      <a16:colId xmlns:a16="http://schemas.microsoft.com/office/drawing/2014/main" val="20000"/>
                    </a:ext>
                  </a:extLst>
                </a:gridCol>
                <a:gridCol w="1017588">
                  <a:extLst>
                    <a:ext uri="{9D8B030D-6E8A-4147-A177-3AD203B41FA5}">
                      <a16:colId xmlns:a16="http://schemas.microsoft.com/office/drawing/2014/main" val="20001"/>
                    </a:ext>
                  </a:extLst>
                </a:gridCol>
                <a:gridCol w="1017587">
                  <a:extLst>
                    <a:ext uri="{9D8B030D-6E8A-4147-A177-3AD203B41FA5}">
                      <a16:colId xmlns:a16="http://schemas.microsoft.com/office/drawing/2014/main" val="20002"/>
                    </a:ext>
                  </a:extLst>
                </a:gridCol>
                <a:gridCol w="1017588">
                  <a:extLst>
                    <a:ext uri="{9D8B030D-6E8A-4147-A177-3AD203B41FA5}">
                      <a16:colId xmlns:a16="http://schemas.microsoft.com/office/drawing/2014/main" val="20003"/>
                    </a:ext>
                  </a:extLst>
                </a:gridCol>
                <a:gridCol w="1017587">
                  <a:extLst>
                    <a:ext uri="{9D8B030D-6E8A-4147-A177-3AD203B41FA5}">
                      <a16:colId xmlns:a16="http://schemas.microsoft.com/office/drawing/2014/main" val="20004"/>
                    </a:ext>
                  </a:extLst>
                </a:gridCol>
                <a:gridCol w="1114425">
                  <a:extLst>
                    <a:ext uri="{9D8B030D-6E8A-4147-A177-3AD203B41FA5}">
                      <a16:colId xmlns:a16="http://schemas.microsoft.com/office/drawing/2014/main" val="20005"/>
                    </a:ext>
                  </a:extLst>
                </a:gridCol>
                <a:gridCol w="920750">
                  <a:extLst>
                    <a:ext uri="{9D8B030D-6E8A-4147-A177-3AD203B41FA5}">
                      <a16:colId xmlns:a16="http://schemas.microsoft.com/office/drawing/2014/main" val="20006"/>
                    </a:ext>
                  </a:extLst>
                </a:gridCol>
                <a:gridCol w="1017588">
                  <a:extLst>
                    <a:ext uri="{9D8B030D-6E8A-4147-A177-3AD203B41FA5}">
                      <a16:colId xmlns:a16="http://schemas.microsoft.com/office/drawing/2014/main" val="20007"/>
                    </a:ext>
                  </a:extLst>
                </a:gridCol>
              </a:tblGrid>
              <a:tr h="276354">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a:ln>
                            <a:noFill/>
                          </a:ln>
                          <a:solidFill>
                            <a:schemeClr val="tx1"/>
                          </a:solidFill>
                          <a:effectLst/>
                          <a:latin typeface="ＭＳ Ｐゴシック" pitchFamily="50" charset="-128"/>
                          <a:ea typeface="ＭＳ Ｐゴシック" pitchFamily="50" charset="-128"/>
                        </a:rPr>
                        <a:t>国内出願</a:t>
                      </a:r>
                    </a:p>
                  </a:txBody>
                  <a:tcPr marL="0" marR="0" marT="46738" marB="46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a:ln>
                            <a:noFill/>
                          </a:ln>
                          <a:solidFill>
                            <a:schemeClr val="tx1"/>
                          </a:solidFill>
                          <a:effectLst/>
                          <a:latin typeface="ＭＳ Ｐゴシック" pitchFamily="50" charset="-128"/>
                          <a:ea typeface="ＭＳ Ｐゴシック" pitchFamily="50" charset="-128"/>
                        </a:rPr>
                        <a:t>外国出願</a:t>
                      </a:r>
                      <a:endParaRPr kumimoji="1" lang="ja-JP" altLang="en-US" sz="800" b="1" i="0" u="none" strike="noStrike" cap="none" normalizeH="0" baseline="0">
                        <a:ln>
                          <a:noFill/>
                        </a:ln>
                        <a:solidFill>
                          <a:schemeClr val="tx1"/>
                        </a:solidFill>
                        <a:effectLst/>
                        <a:latin typeface="ＭＳ Ｐゴシック" pitchFamily="50" charset="-128"/>
                        <a:ea typeface="ＭＳ Ｐゴシック" pitchFamily="50" charset="-128"/>
                      </a:endParaRPr>
                    </a:p>
                  </a:txBody>
                  <a:tcPr marL="0" marR="0" marT="46738" marB="46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a:ln>
                            <a:noFill/>
                          </a:ln>
                          <a:solidFill>
                            <a:schemeClr val="tx1"/>
                          </a:solidFill>
                          <a:effectLst/>
                          <a:latin typeface="ＭＳ Ｐゴシック" pitchFamily="50" charset="-128"/>
                          <a:ea typeface="ＭＳ Ｐゴシック" pitchFamily="50" charset="-128"/>
                        </a:rPr>
                        <a:t>研究論文</a:t>
                      </a:r>
                      <a:endParaRPr kumimoji="1" lang="ja-JP" altLang="en-US" sz="1200" b="1" i="0" u="none" strike="noStrike" cap="none" normalizeH="0" baseline="0">
                        <a:ln>
                          <a:noFill/>
                        </a:ln>
                        <a:solidFill>
                          <a:schemeClr val="tx1"/>
                        </a:solidFill>
                        <a:effectLst/>
                        <a:latin typeface="Times New Roman" pitchFamily="18" charset="0"/>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a:ln>
                            <a:noFill/>
                          </a:ln>
                          <a:solidFill>
                            <a:schemeClr val="tx1"/>
                          </a:solidFill>
                          <a:effectLst/>
                          <a:latin typeface="ＭＳ Ｐゴシック" pitchFamily="50" charset="-128"/>
                          <a:ea typeface="ＭＳ Ｐゴシック" pitchFamily="50" charset="-128"/>
                        </a:rPr>
                        <a:t>その他研究発表</a:t>
                      </a:r>
                    </a:p>
                  </a:txBody>
                  <a:tcPr marL="0" marR="0" marT="46738" marB="4673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9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9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報道</a:t>
                      </a:r>
                    </a:p>
                  </a:txBody>
                  <a:tcPr marL="99054" marR="990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rPr>
                        <a:t>展示会</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a:ln>
                            <a:noFill/>
                          </a:ln>
                          <a:solidFill>
                            <a:schemeClr val="tx1"/>
                          </a:solidFill>
                          <a:effectLst/>
                          <a:latin typeface="ＭＳ Ｐゴシック" pitchFamily="50" charset="-128"/>
                          <a:ea typeface="ＭＳ Ｐゴシック" pitchFamily="50" charset="-128"/>
                        </a:rPr>
                        <a:t>標準化提案</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7071">
                <a:tc>
                  <a:txBody>
                    <a:bodyPr/>
                    <a:lstStyle>
                      <a:lvl1pPr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rPr>
                        <a:t>○○○○○○に関する研究開発</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121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29</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(2)</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itchFamily="34"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defRPr kumimoji="1">
                          <a:solidFill>
                            <a:schemeClr val="tx1"/>
                          </a:solidFill>
                          <a:latin typeface="Calibri" pitchFamily="34" charset="0"/>
                          <a:ea typeface="ＭＳ Ｐゴシック" pitchFamily="50" charset="-128"/>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(0)</a:t>
                      </a:r>
                    </a:p>
                  </a:txBody>
                  <a:tcPr marL="99054" marR="99054" marT="45657" marB="4565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517525" y="5589240"/>
            <a:ext cx="8713788" cy="12234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en-US" altLang="ja-JP" sz="1050" b="1" dirty="0">
                <a:solidFill>
                  <a:srgbClr val="FF0000"/>
                </a:solidFill>
                <a:latin typeface="+mj-ea"/>
                <a:ea typeface="+mj-ea"/>
              </a:rPr>
              <a:t>※</a:t>
            </a:r>
            <a:r>
              <a:rPr lang="ja-JP" altLang="en-US" sz="1050" b="1" dirty="0">
                <a:solidFill>
                  <a:srgbClr val="FF0000"/>
                </a:solidFill>
                <a:latin typeface="+mj-ea"/>
                <a:ea typeface="+mj-ea"/>
              </a:rPr>
              <a:t>ご注意</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１　当該資料（</a:t>
            </a:r>
            <a:r>
              <a:rPr lang="ja-JP" altLang="en-US" sz="1050" b="1" dirty="0">
                <a:solidFill>
                  <a:srgbClr val="FF0000"/>
                </a:solidFill>
                <a:latin typeface="+mj-ea"/>
              </a:rPr>
              <a:t>成果概要図）</a:t>
            </a:r>
            <a:r>
              <a:rPr lang="ja-JP" altLang="en-US" sz="1050" b="1" dirty="0">
                <a:solidFill>
                  <a:srgbClr val="FF0000"/>
                </a:solidFill>
                <a:latin typeface="+mj-ea"/>
                <a:ea typeface="+mj-ea"/>
              </a:rPr>
              <a:t>は、研究開発の紹介として、</a:t>
            </a:r>
            <a:r>
              <a:rPr lang="en-US" altLang="ja-JP" sz="1050" b="1" dirty="0">
                <a:solidFill>
                  <a:srgbClr val="FF0000"/>
                </a:solidFill>
                <a:latin typeface="+mj-ea"/>
                <a:ea typeface="+mj-ea"/>
              </a:rPr>
              <a:t>Web</a:t>
            </a:r>
            <a:r>
              <a:rPr lang="ja-JP" altLang="en-US" sz="1050" b="1" dirty="0">
                <a:solidFill>
                  <a:srgbClr val="FF0000"/>
                </a:solidFill>
                <a:latin typeface="+mj-ea"/>
                <a:ea typeface="+mj-ea"/>
              </a:rPr>
              <a:t>等で公表される資料となります。</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２　当該資料は、できる限り４枚程度までとして、１枚目に課題全体の目標と成果について図や絵を用いわかりやすく記入してください。</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　　２枚目以降にそれらに対する根拠や説明等を同様な方法で記入してください。</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　　成果内容が分かりやすいように、</a:t>
            </a:r>
            <a:r>
              <a:rPr lang="ja-JP" altLang="en-US" sz="1050" b="1" dirty="0">
                <a:solidFill>
                  <a:srgbClr val="FF0000"/>
                </a:solidFill>
                <a:latin typeface="+mj-ea"/>
              </a:rPr>
              <a:t>できるようになったこと、でき</a:t>
            </a:r>
            <a:r>
              <a:rPr lang="ja-JP" altLang="en-US" sz="1050" b="1" dirty="0">
                <a:solidFill>
                  <a:srgbClr val="FF0000"/>
                </a:solidFill>
                <a:latin typeface="+mj-ea"/>
                <a:ea typeface="+mj-ea"/>
              </a:rPr>
              <a:t>なかったこと、その理由などを簡潔に記載するようにしてください。</a:t>
            </a:r>
            <a:endParaRPr lang="en-US" altLang="ja-JP" sz="1050" b="1" dirty="0">
              <a:solidFill>
                <a:srgbClr val="FF0000"/>
              </a:solidFill>
              <a:latin typeface="+mj-ea"/>
              <a:ea typeface="+mj-ea"/>
            </a:endParaRPr>
          </a:p>
          <a:p>
            <a:pPr fontAlgn="auto">
              <a:spcBef>
                <a:spcPts val="0"/>
              </a:spcBef>
              <a:spcAft>
                <a:spcPts val="0"/>
              </a:spcAft>
              <a:defRPr/>
            </a:pPr>
            <a:r>
              <a:rPr lang="ja-JP" altLang="en-US" sz="1050" b="1" dirty="0">
                <a:solidFill>
                  <a:srgbClr val="FF0000"/>
                </a:solidFill>
                <a:latin typeface="+mj-ea"/>
                <a:ea typeface="+mj-ea"/>
              </a:rPr>
              <a:t>３　既存の著作物等を利用する場合は、著作権者の許諾を得るか、出典を明記した引用（公正な慣行に合致した正当な範囲内）としてください。</a:t>
            </a:r>
          </a:p>
          <a:p>
            <a:pPr fontAlgn="auto">
              <a:spcBef>
                <a:spcPts val="0"/>
              </a:spcBef>
              <a:spcAft>
                <a:spcPts val="0"/>
              </a:spcAft>
              <a:defRPr/>
            </a:pPr>
            <a:r>
              <a:rPr lang="ja-JP" altLang="en-US" sz="1050" b="1" dirty="0">
                <a:solidFill>
                  <a:srgbClr val="FF0000"/>
                </a:solidFill>
                <a:latin typeface="+mj-ea"/>
                <a:ea typeface="+mj-ea"/>
              </a:rPr>
              <a:t>４　秘匿すべき技術情報（ノウハウ）に関わる事項については、ＮＩＣＴにご相談ください。</a:t>
            </a:r>
          </a:p>
        </p:txBody>
      </p:sp>
      <p:sp>
        <p:nvSpPr>
          <p:cNvPr id="3113" name="テキスト ボックス 22"/>
          <p:cNvSpPr txBox="1">
            <a:spLocks noChangeArrowheads="1"/>
          </p:cNvSpPr>
          <p:nvPr/>
        </p:nvSpPr>
        <p:spPr bwMode="auto">
          <a:xfrm>
            <a:off x="434969" y="1660068"/>
            <a:ext cx="903605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900" b="1" dirty="0">
                <a:solidFill>
                  <a:srgbClr val="00B0F0"/>
                </a:solidFill>
              </a:rPr>
              <a:t>特許出願件数は産業財産権出願一覧表の件数を、また、論文発表等の件数は様式２－６外部発表一覧表の</a:t>
            </a:r>
            <a:r>
              <a:rPr lang="en-US" altLang="ja-JP" sz="900" b="1" dirty="0">
                <a:solidFill>
                  <a:srgbClr val="00B0F0"/>
                </a:solidFill>
              </a:rPr>
              <a:t>【</a:t>
            </a:r>
            <a:r>
              <a:rPr lang="ja-JP" altLang="en-US" sz="900" b="1" dirty="0">
                <a:solidFill>
                  <a:srgbClr val="00B0F0"/>
                </a:solidFill>
              </a:rPr>
              <a:t>集計</a:t>
            </a:r>
            <a:r>
              <a:rPr lang="en-US" altLang="ja-JP" sz="900" b="1" dirty="0">
                <a:solidFill>
                  <a:srgbClr val="00B0F0"/>
                </a:solidFill>
              </a:rPr>
              <a:t>】</a:t>
            </a:r>
            <a:r>
              <a:rPr lang="ja-JP" altLang="en-US" sz="900" b="1" dirty="0">
                <a:solidFill>
                  <a:srgbClr val="00B0F0"/>
                </a:solidFill>
              </a:rPr>
              <a:t>シートに集約されていますので、その件数を転記してください。</a:t>
            </a:r>
          </a:p>
        </p:txBody>
      </p:sp>
      <p:sp>
        <p:nvSpPr>
          <p:cNvPr id="5162" name="Text Box 1123"/>
          <p:cNvSpPr txBox="1">
            <a:spLocks noChangeArrowheads="1"/>
          </p:cNvSpPr>
          <p:nvPr/>
        </p:nvSpPr>
        <p:spPr bwMode="auto">
          <a:xfrm>
            <a:off x="6105128" y="1484784"/>
            <a:ext cx="32400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9" name="テキスト ボックス 18"/>
          <p:cNvSpPr txBox="1">
            <a:spLocks noChangeArrowheads="1"/>
          </p:cNvSpPr>
          <p:nvPr/>
        </p:nvSpPr>
        <p:spPr bwMode="auto">
          <a:xfrm>
            <a:off x="-2729" y="4712077"/>
            <a:ext cx="8589963" cy="877163"/>
          </a:xfrm>
          <a:prstGeom prst="rect">
            <a:avLst/>
          </a:prstGeom>
          <a:noFill/>
          <a:ln w="9525">
            <a:noFill/>
            <a:miter lim="800000"/>
            <a:headEnd/>
            <a:tailEnd/>
          </a:ln>
        </p:spPr>
        <p:txBody>
          <a:bodyPr>
            <a:spAutoFit/>
          </a:bodyPr>
          <a:lstStyle/>
          <a:p>
            <a:pPr>
              <a:defRPr/>
            </a:pPr>
            <a:r>
              <a:rPr lang="ja-JP" altLang="en-US" b="1" dirty="0">
                <a:latin typeface="Calibri" pitchFamily="34" charset="0"/>
              </a:rPr>
              <a:t>　</a:t>
            </a:r>
            <a:r>
              <a:rPr lang="ja-JP" altLang="en-US" sz="1100" b="1" dirty="0">
                <a:latin typeface="Calibri" pitchFamily="34" charset="0"/>
                <a:ea typeface="ＭＳ Ｐゴシック" pitchFamily="50" charset="-128"/>
              </a:rPr>
              <a:t>５．</a:t>
            </a:r>
            <a:r>
              <a:rPr lang="ja-JP" altLang="en-US" sz="1100" b="1" dirty="0"/>
              <a:t>研究開発成果の展開・普及等に向けた計画・展望</a:t>
            </a:r>
            <a:endParaRPr lang="en-US" altLang="ja-JP" sz="1100" b="1" dirty="0">
              <a:latin typeface="Calibri" pitchFamily="34" charset="0"/>
            </a:endParaRPr>
          </a:p>
          <a:p>
            <a:pPr>
              <a:defRPr/>
            </a:pPr>
            <a:r>
              <a:rPr lang="ja-JP" altLang="en-US" sz="1100" b="1" dirty="0">
                <a:solidFill>
                  <a:schemeClr val="accent3">
                    <a:lumMod val="75000"/>
                  </a:schemeClr>
                </a:solidFill>
              </a:rPr>
              <a:t>　　　　</a:t>
            </a:r>
            <a:r>
              <a:rPr lang="ja-JP" altLang="en-US" sz="1100" b="1" dirty="0">
                <a:solidFill>
                  <a:srgbClr val="00B0F0"/>
                </a:solidFill>
              </a:rPr>
              <a:t>研究開発の結果として得られた成果について、今後の展開（他の研究への展開、事業化、商品化など）の展望を、 具体的、かつ簡潔に</a:t>
            </a:r>
            <a:endParaRPr lang="en-US" altLang="ja-JP" sz="1100" b="1" dirty="0">
              <a:solidFill>
                <a:srgbClr val="00B0F0"/>
              </a:solidFill>
            </a:endParaRPr>
          </a:p>
          <a:p>
            <a:pPr>
              <a:defRPr/>
            </a:pPr>
            <a:r>
              <a:rPr lang="ja-JP" altLang="en-US" sz="1100" b="1" dirty="0">
                <a:solidFill>
                  <a:srgbClr val="00B0F0"/>
                </a:solidFill>
              </a:rPr>
              <a:t>　　　記入して下さい。</a:t>
            </a:r>
            <a:endParaRPr lang="ja-JP" altLang="en-US" sz="1100" dirty="0">
              <a:solidFill>
                <a:srgbClr val="00B0F0"/>
              </a:solidFill>
            </a:endParaRPr>
          </a:p>
          <a:p>
            <a:pPr>
              <a:defRPr/>
            </a:pPr>
            <a:endParaRPr lang="en-US" altLang="ja-JP" sz="1100" b="1" dirty="0">
              <a:latin typeface="Calibri" pitchFamily="34" charset="0"/>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sng">
          <a:solidFill>
            <a:schemeClr val="tx1"/>
          </a:solidFill>
        </a:ln>
      </a:spPr>
      <a:bodyPr rtlCol="0" anchor="ctr"/>
      <a:lstStyle>
        <a:defPPr algn="ctr">
          <a:defRPr kumimoji="1">
            <a:solidFill>
              <a:schemeClr val="tx1"/>
            </a:solidFill>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1105</Words>
  <Application>Microsoft Office PowerPoint</Application>
  <PresentationFormat>A4 210 x 297 mm</PresentationFormat>
  <Paragraphs>155</Paragraphs>
  <Slides>4</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ＤＨＰ特太ゴシック体</vt:lpstr>
      <vt:lpstr>HGP創英角ﾎﾟｯﾌﾟ体</vt:lpstr>
      <vt:lpstr>HGS創英角ﾎﾟｯﾌﾟ体</vt:lpstr>
      <vt:lpstr>HG丸ｺﾞｼｯｸM-PRO</vt:lpstr>
      <vt:lpstr>ＭＳ Ｐゴシック</vt:lpstr>
      <vt:lpstr>ＭＳ ゴシック</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2014-04-25T05:08:36Z</dcterms:created>
  <dcterms:modified xsi:type="dcterms:W3CDTF">2017-05-10T06:52:16Z</dcterms:modified>
</cp:coreProperties>
</file>