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84" y="13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955C4C3-7D29-4E2E-8857-BC6B5E2AF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53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A889C07-3273-4EDD-B0D1-994A16F078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04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99B39-0ACD-43A7-A0B3-05C4B5B9B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6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49F-821D-479E-82FF-35945CEBD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2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852-437B-49AD-B8E1-E6E069627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0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3FA0-77F3-4D7E-85D6-7FE2525408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67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DE9-4EC4-44D2-810E-CE2D93C4F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7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F9CD-C0D9-4894-9711-126722890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E512-EBF7-4BD8-ABA2-A5435731E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9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5E7DE-F94F-496D-9CA3-45A7C6BE5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84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2A7D-F923-4809-A17D-6AC1C32AC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E73E-7683-41BB-AC5B-024055A44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01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A0728-26A2-461D-895F-06EB8E3DC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9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C1AAD4E-9921-4E9E-B037-E2DCCD839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6700417" y="5204921"/>
            <a:ext cx="11461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1" name="Freeform 22"/>
          <p:cNvSpPr>
            <a:spLocks/>
          </p:cNvSpPr>
          <p:nvPr/>
        </p:nvSpPr>
        <p:spPr bwMode="auto">
          <a:xfrm>
            <a:off x="7873579" y="2406158"/>
            <a:ext cx="144463" cy="982663"/>
          </a:xfrm>
          <a:custGeom>
            <a:avLst/>
            <a:gdLst>
              <a:gd name="T0" fmla="*/ 2147483647 w 119"/>
              <a:gd name="T1" fmla="*/ 2147483647 h 978"/>
              <a:gd name="T2" fmla="*/ 2147483647 w 119"/>
              <a:gd name="T3" fmla="*/ 2147483647 h 978"/>
              <a:gd name="T4" fmla="*/ 0 w 119"/>
              <a:gd name="T5" fmla="*/ 2147483647 h 978"/>
              <a:gd name="T6" fmla="*/ 0 w 119"/>
              <a:gd name="T7" fmla="*/ 0 h 978"/>
              <a:gd name="T8" fmla="*/ 2147483647 w 119"/>
              <a:gd name="T9" fmla="*/ 2147483647 h 9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"/>
              <a:gd name="T16" fmla="*/ 0 h 978"/>
              <a:gd name="T17" fmla="*/ 119 w 119"/>
              <a:gd name="T18" fmla="*/ 978 h 9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" h="978">
                <a:moveTo>
                  <a:pt x="119" y="120"/>
                </a:moveTo>
                <a:lnTo>
                  <a:pt x="119" y="978"/>
                </a:lnTo>
                <a:lnTo>
                  <a:pt x="0" y="862"/>
                </a:lnTo>
                <a:lnTo>
                  <a:pt x="0" y="0"/>
                </a:lnTo>
                <a:lnTo>
                  <a:pt x="119" y="120"/>
                </a:lnTo>
                <a:close/>
              </a:path>
            </a:pathLst>
          </a:cu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2" name="Freeform 23"/>
          <p:cNvSpPr>
            <a:spLocks/>
          </p:cNvSpPr>
          <p:nvPr/>
        </p:nvSpPr>
        <p:spPr bwMode="auto">
          <a:xfrm>
            <a:off x="7873579" y="2406158"/>
            <a:ext cx="685800" cy="119063"/>
          </a:xfrm>
          <a:custGeom>
            <a:avLst/>
            <a:gdLst>
              <a:gd name="T0" fmla="*/ 2147483647 w 571"/>
              <a:gd name="T1" fmla="*/ 2147483647 h 120"/>
              <a:gd name="T2" fmla="*/ 2147483647 w 571"/>
              <a:gd name="T3" fmla="*/ 2147483647 h 120"/>
              <a:gd name="T4" fmla="*/ 0 w 571"/>
              <a:gd name="T5" fmla="*/ 0 h 120"/>
              <a:gd name="T6" fmla="*/ 2147483647 w 571"/>
              <a:gd name="T7" fmla="*/ 0 h 120"/>
              <a:gd name="T8" fmla="*/ 2147483647 w 571"/>
              <a:gd name="T9" fmla="*/ 2147483647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1"/>
              <a:gd name="T16" fmla="*/ 0 h 120"/>
              <a:gd name="T17" fmla="*/ 571 w 571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1" h="120">
                <a:moveTo>
                  <a:pt x="571" y="120"/>
                </a:moveTo>
                <a:lnTo>
                  <a:pt x="119" y="120"/>
                </a:lnTo>
                <a:lnTo>
                  <a:pt x="0" y="0"/>
                </a:lnTo>
                <a:lnTo>
                  <a:pt x="450" y="0"/>
                </a:lnTo>
                <a:lnTo>
                  <a:pt x="571" y="12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7691017" y="3276108"/>
            <a:ext cx="541337" cy="86360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Freeform 25"/>
          <p:cNvSpPr>
            <a:spLocks/>
          </p:cNvSpPr>
          <p:nvPr/>
        </p:nvSpPr>
        <p:spPr bwMode="auto">
          <a:xfrm>
            <a:off x="8075192" y="2349008"/>
            <a:ext cx="50800" cy="166688"/>
          </a:xfrm>
          <a:custGeom>
            <a:avLst/>
            <a:gdLst>
              <a:gd name="T0" fmla="*/ 0 w 41"/>
              <a:gd name="T1" fmla="*/ 2147483647 h 166"/>
              <a:gd name="T2" fmla="*/ 0 w 41"/>
              <a:gd name="T3" fmla="*/ 2147483647 h 166"/>
              <a:gd name="T4" fmla="*/ 2147483647 w 41"/>
              <a:gd name="T5" fmla="*/ 0 h 166"/>
              <a:gd name="T6" fmla="*/ 2147483647 w 41"/>
              <a:gd name="T7" fmla="*/ 2147483647 h 166"/>
              <a:gd name="T8" fmla="*/ 0 w 41"/>
              <a:gd name="T9" fmla="*/ 2147483647 h 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66"/>
              <a:gd name="T17" fmla="*/ 41 w 41"/>
              <a:gd name="T18" fmla="*/ 166 h 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66">
                <a:moveTo>
                  <a:pt x="0" y="166"/>
                </a:moveTo>
                <a:lnTo>
                  <a:pt x="0" y="41"/>
                </a:lnTo>
                <a:lnTo>
                  <a:pt x="41" y="0"/>
                </a:lnTo>
                <a:lnTo>
                  <a:pt x="41" y="126"/>
                </a:lnTo>
                <a:lnTo>
                  <a:pt x="0" y="166"/>
                </a:lnTo>
                <a:close/>
              </a:path>
            </a:pathLst>
          </a:custGeom>
          <a:solidFill>
            <a:srgbClr val="E1E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5" name="Freeform 26"/>
          <p:cNvSpPr>
            <a:spLocks/>
          </p:cNvSpPr>
          <p:nvPr/>
        </p:nvSpPr>
        <p:spPr bwMode="auto">
          <a:xfrm>
            <a:off x="7879929" y="2349008"/>
            <a:ext cx="246063" cy="41275"/>
          </a:xfrm>
          <a:custGeom>
            <a:avLst/>
            <a:gdLst>
              <a:gd name="T0" fmla="*/ 2147483647 w 201"/>
              <a:gd name="T1" fmla="*/ 2147483647 h 41"/>
              <a:gd name="T2" fmla="*/ 0 w 201"/>
              <a:gd name="T3" fmla="*/ 2147483647 h 41"/>
              <a:gd name="T4" fmla="*/ 2147483647 w 201"/>
              <a:gd name="T5" fmla="*/ 0 h 41"/>
              <a:gd name="T6" fmla="*/ 2147483647 w 201"/>
              <a:gd name="T7" fmla="*/ 0 h 41"/>
              <a:gd name="T8" fmla="*/ 2147483647 w 201"/>
              <a:gd name="T9" fmla="*/ 2147483647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41"/>
              <a:gd name="T17" fmla="*/ 201 w 201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41">
                <a:moveTo>
                  <a:pt x="160" y="41"/>
                </a:moveTo>
                <a:lnTo>
                  <a:pt x="0" y="41"/>
                </a:lnTo>
                <a:lnTo>
                  <a:pt x="41" y="0"/>
                </a:lnTo>
                <a:lnTo>
                  <a:pt x="201" y="0"/>
                </a:lnTo>
                <a:lnTo>
                  <a:pt x="160" y="41"/>
                </a:lnTo>
                <a:close/>
              </a:path>
            </a:pathLst>
          </a:custGeom>
          <a:solidFill>
            <a:srgbClr val="98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7879929" y="2390283"/>
            <a:ext cx="195263" cy="125413"/>
          </a:xfrm>
          <a:prstGeom prst="rect">
            <a:avLst/>
          </a:prstGeom>
          <a:solidFill>
            <a:srgbClr val="C4C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7" name="Rectangle 28"/>
          <p:cNvSpPr>
            <a:spLocks noChangeArrowheads="1"/>
          </p:cNvSpPr>
          <p:nvPr/>
        </p:nvSpPr>
        <p:spPr bwMode="auto">
          <a:xfrm>
            <a:off x="7935492" y="2234708"/>
            <a:ext cx="15875" cy="130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Freeform 29"/>
          <p:cNvSpPr>
            <a:spLocks/>
          </p:cNvSpPr>
          <p:nvPr/>
        </p:nvSpPr>
        <p:spPr bwMode="auto">
          <a:xfrm rot="20219648">
            <a:off x="6982992" y="2685558"/>
            <a:ext cx="857250" cy="220663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6381329" y="3322146"/>
            <a:ext cx="1090613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0" name="Freeform 49"/>
          <p:cNvSpPr>
            <a:spLocks/>
          </p:cNvSpPr>
          <p:nvPr/>
        </p:nvSpPr>
        <p:spPr bwMode="auto">
          <a:xfrm rot="18688597">
            <a:off x="7570367" y="2571258"/>
            <a:ext cx="588962" cy="414338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1" name="Freeform 50"/>
          <p:cNvSpPr>
            <a:spLocks/>
          </p:cNvSpPr>
          <p:nvPr/>
        </p:nvSpPr>
        <p:spPr bwMode="auto">
          <a:xfrm rot="19853622">
            <a:off x="7305254" y="2707783"/>
            <a:ext cx="585788" cy="415925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06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953889"/>
              </p:ext>
            </p:extLst>
          </p:nvPr>
        </p:nvGraphicFramePr>
        <p:xfrm>
          <a:off x="4644604" y="3107833"/>
          <a:ext cx="7985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Û°À½ ÌØ°×Ý½ 2001 µÌÞ¼Þª¸Ä" r:id="rId3" imgW="2673927" imgH="2604655" progId="FLW3Drawing">
                  <p:embed/>
                </p:oleObj>
              </mc:Choice>
              <mc:Fallback>
                <p:oleObj name="Û°À½ ÌØ°×Ý½ 2001 µÌÞ¼Þª¸Ä" r:id="rId3" imgW="2673927" imgH="2604655" progId="FLW3Drawing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604" y="3107833"/>
                        <a:ext cx="79851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9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929" y="4971558"/>
            <a:ext cx="874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94"/>
          <p:cNvGrpSpPr>
            <a:grpSpLocks/>
          </p:cNvGrpSpPr>
          <p:nvPr/>
        </p:nvGrpSpPr>
        <p:grpSpPr bwMode="auto">
          <a:xfrm>
            <a:off x="2471317" y="3490421"/>
            <a:ext cx="609600" cy="515937"/>
            <a:chOff x="1207" y="2594"/>
            <a:chExt cx="1001" cy="834"/>
          </a:xfrm>
        </p:grpSpPr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1207" y="2594"/>
              <a:ext cx="1001" cy="834"/>
              <a:chOff x="1207" y="2594"/>
              <a:chExt cx="1001" cy="834"/>
            </a:xfrm>
          </p:grpSpPr>
          <p:pic>
            <p:nvPicPr>
              <p:cNvPr id="2082" name="Picture 96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" name="Picture 97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81" name="Picture 98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" y="2860"/>
              <a:ext cx="38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7" name="Text Box 101"/>
          <p:cNvSpPr txBox="1">
            <a:spLocks noChangeArrowheads="1"/>
          </p:cNvSpPr>
          <p:nvPr/>
        </p:nvSpPr>
        <p:spPr bwMode="auto">
          <a:xfrm>
            <a:off x="2040767" y="5492881"/>
            <a:ext cx="8001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</a:t>
            </a:r>
            <a:r>
              <a:rPr lang="ja-JP" altLang="en-US" sz="12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提案書に記載した研究内容を端的な文章で説明するとともに、図等を使って分かりやすく示してください。</a:t>
            </a:r>
            <a:endParaRPr lang="en-US" altLang="ja-JP" sz="1200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12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また目標とする研究成果を、可能な限り数値目標の形で入れてください。</a:t>
            </a:r>
          </a:p>
        </p:txBody>
      </p:sp>
      <p:sp>
        <p:nvSpPr>
          <p:cNvPr id="2" name="Line 102"/>
          <p:cNvSpPr>
            <a:spLocks noChangeShapeType="1"/>
          </p:cNvSpPr>
          <p:nvPr/>
        </p:nvSpPr>
        <p:spPr bwMode="auto">
          <a:xfrm flipV="1">
            <a:off x="3212679" y="3517408"/>
            <a:ext cx="1300163" cy="247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8" name="Line 103"/>
          <p:cNvSpPr>
            <a:spLocks noChangeShapeType="1"/>
          </p:cNvSpPr>
          <p:nvPr/>
        </p:nvSpPr>
        <p:spPr bwMode="auto">
          <a:xfrm flipH="1">
            <a:off x="4893842" y="3869833"/>
            <a:ext cx="123825" cy="10001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9" name="Line 104"/>
          <p:cNvSpPr>
            <a:spLocks noChangeShapeType="1"/>
          </p:cNvSpPr>
          <p:nvPr/>
        </p:nvSpPr>
        <p:spPr bwMode="auto">
          <a:xfrm flipV="1">
            <a:off x="5562179" y="3599958"/>
            <a:ext cx="2043113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0" name="AutoShape 105"/>
          <p:cNvSpPr>
            <a:spLocks noChangeArrowheads="1"/>
          </p:cNvSpPr>
          <p:nvPr/>
        </p:nvSpPr>
        <p:spPr bwMode="auto">
          <a:xfrm>
            <a:off x="942554" y="4355608"/>
            <a:ext cx="1889125" cy="1095375"/>
          </a:xfrm>
          <a:prstGeom prst="cloudCallout">
            <a:avLst>
              <a:gd name="adj1" fmla="val 36338"/>
              <a:gd name="adj2" fmla="val -80579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が○○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でＹＹＹすることにより、ＺＺｄＢの改善を実現</a:t>
            </a:r>
          </a:p>
        </p:txBody>
      </p:sp>
      <p:sp>
        <p:nvSpPr>
          <p:cNvPr id="2071" name="AutoShape 107"/>
          <p:cNvSpPr>
            <a:spLocks noChangeArrowheads="1"/>
          </p:cNvSpPr>
          <p:nvPr/>
        </p:nvSpPr>
        <p:spPr bwMode="auto">
          <a:xfrm>
            <a:off x="5678067" y="2488708"/>
            <a:ext cx="1549400" cy="514350"/>
          </a:xfrm>
          <a:prstGeom prst="wedgeEllipseCallout">
            <a:avLst>
              <a:gd name="adj1" fmla="val -64667"/>
              <a:gd name="adj2" fmla="val 79319"/>
            </a:avLst>
          </a:prstGeom>
          <a:solidFill>
            <a:srgbClr val="C0C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技術により、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</a:p>
        </p:txBody>
      </p:sp>
      <p:sp>
        <p:nvSpPr>
          <p:cNvPr id="2072" name="Text Box 110"/>
          <p:cNvSpPr txBox="1">
            <a:spLocks noChangeArrowheads="1"/>
          </p:cNvSpPr>
          <p:nvPr/>
        </p:nvSpPr>
        <p:spPr bwMode="auto">
          <a:xfrm>
            <a:off x="5163717" y="4300046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3" name="Text Box 111"/>
          <p:cNvSpPr txBox="1">
            <a:spLocks noChangeArrowheads="1"/>
          </p:cNvSpPr>
          <p:nvPr/>
        </p:nvSpPr>
        <p:spPr bwMode="auto">
          <a:xfrm>
            <a:off x="6119392" y="3734896"/>
            <a:ext cx="4504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</a:p>
        </p:txBody>
      </p:sp>
      <p:sp>
        <p:nvSpPr>
          <p:cNvPr id="2074" name="Text Box 112"/>
          <p:cNvSpPr txBox="1">
            <a:spLocks noChangeArrowheads="1"/>
          </p:cNvSpPr>
          <p:nvPr/>
        </p:nvSpPr>
        <p:spPr bwMode="auto">
          <a:xfrm>
            <a:off x="3642892" y="3753946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5" name="Text Box 114"/>
          <p:cNvSpPr txBox="1">
            <a:spLocks noChangeArrowheads="1"/>
          </p:cNvSpPr>
          <p:nvPr/>
        </p:nvSpPr>
        <p:spPr bwMode="auto">
          <a:xfrm>
            <a:off x="7570788" y="95050"/>
            <a:ext cx="21605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buFontTx/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提案書　別紙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78" name="雲形吹き出し 35"/>
          <p:cNvSpPr>
            <a:spLocks noChangeArrowheads="1"/>
          </p:cNvSpPr>
          <p:nvPr/>
        </p:nvSpPr>
        <p:spPr bwMode="auto">
          <a:xfrm>
            <a:off x="5717767" y="4301924"/>
            <a:ext cx="4114813" cy="1090688"/>
          </a:xfrm>
          <a:prstGeom prst="cloudCallout">
            <a:avLst>
              <a:gd name="adj1" fmla="val -43634"/>
              <a:gd name="adj2" fmla="val 44179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Ａ４横１ページで作成願います。</a:t>
            </a:r>
            <a:endParaRPr lang="en-US" altLang="ja-JP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レイアウトやフォントは自由です。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77797" y="315904"/>
            <a:ext cx="9372601" cy="711555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提案研究開発課題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＊＊＊＊＊＊＊＊＊＊＊＊＊＊＊＊＊＊＊＊＊＊＊＊＊＊＊＊＊＊＊＊＊＊＊＊＊</a:t>
            </a:r>
          </a:p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提案者：ＡＡ会社、ＢＢ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会社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、ＣＣ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、＊＊＊＊＊＊＊　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276225" y="1109685"/>
            <a:ext cx="9353549" cy="670953"/>
          </a:xfrm>
          <a:prstGeom prst="rect">
            <a:avLst/>
          </a:prstGeom>
          <a:solidFill>
            <a:srgbClr val="FFFFCC"/>
          </a:solidFill>
          <a:ln w="6350">
            <a:noFill/>
            <a:prstDash val="solid"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研究内容を数行で記入する。特に、アピールしたい技術、目標を記入する。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15963" indent="-715963" eaLnBrk="1" hangingPunct="1">
              <a:buFontTx/>
              <a:buNone/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有限希少な電波の有効利用に寄与するため、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技術を開発し、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の基盤技術を確立する。これにより、既存の＊＊技術に比べ周波数利用効率が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倍程度向上し、電波の有効利用に資するものである。</a:t>
            </a:r>
          </a:p>
        </p:txBody>
      </p:sp>
      <p:sp>
        <p:nvSpPr>
          <p:cNvPr id="2077" name="Text Box 119"/>
          <p:cNvSpPr>
            <a:spLocks noChangeArrowheads="1"/>
          </p:cNvSpPr>
          <p:nvPr/>
        </p:nvSpPr>
        <p:spPr bwMode="auto">
          <a:xfrm>
            <a:off x="636167" y="1953431"/>
            <a:ext cx="5153024" cy="776254"/>
          </a:xfrm>
          <a:prstGeom prst="wedgeRectCallout">
            <a:avLst>
              <a:gd name="adj1" fmla="val 42204"/>
              <a:gd name="adj2" fmla="val -189504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・課題名称（提案書の表紙に記載）を記入してください。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・提案者名（代表提案者、共同提案者）を記入してください。提案書と同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様に提案者名の筆頭は代表提案者にしてください。法人名称の略称可。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3DCF820C-DB21-496B-9EBE-135288C6E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890452"/>
              </p:ext>
            </p:extLst>
          </p:nvPr>
        </p:nvGraphicFramePr>
        <p:xfrm>
          <a:off x="84905" y="6024294"/>
          <a:ext cx="9736188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2171">
                  <a:extLst>
                    <a:ext uri="{9D8B030D-6E8A-4147-A177-3AD203B41FA5}">
                      <a16:colId xmlns:a16="http://schemas.microsoft.com/office/drawing/2014/main" val="693364360"/>
                    </a:ext>
                  </a:extLst>
                </a:gridCol>
                <a:gridCol w="7104017">
                  <a:extLst>
                    <a:ext uri="{9D8B030D-6E8A-4147-A177-3AD203B41FA5}">
                      <a16:colId xmlns:a16="http://schemas.microsoft.com/office/drawing/2014/main" val="10287470"/>
                    </a:ext>
                  </a:extLst>
                </a:gridCol>
              </a:tblGrid>
              <a:tr h="541625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電波の有効利用技術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（該当するもの■、複数可）と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その理由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（簡潔に記述下さい）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□周波数を効率的に利用する技術　　□周波数の共同利用を促進する技術　　□高い周波数への移行を促進する技術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（理由：　　　　　　　　　　　　　　　　　　　　　　　　　　　　　　　　　　　　　　　　　　　　　　　　　　　　　　　　　　　　　　　　　　　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4925874"/>
                  </a:ext>
                </a:extLst>
              </a:tr>
              <a:tr h="230192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当該技術の利用が想定される周波数帯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＜記載例＞○○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GHz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帯、テラヘルツ帯（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1000GHz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）など</a:t>
                      </a:r>
                      <a:endParaRPr kumimoji="1" lang="en-US" altLang="ja-JP" sz="11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4141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Meiryo UI</vt:lpstr>
      <vt:lpstr>Times New Roman</vt:lpstr>
      <vt:lpstr>標準デザイン</vt:lpstr>
      <vt:lpstr>Û°À½ ÌØ°×Ý½ 2001 µÌÞ¼Þª¸Ä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2014-01-28T09:08:25Z</dcterms:created>
  <dcterms:modified xsi:type="dcterms:W3CDTF">2022-08-26T10:30:42Z</dcterms:modified>
</cp:coreProperties>
</file>