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92" d="100"/>
          <a:sy n="92" d="100"/>
        </p:scale>
        <p:origin x="108" y="19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タイトル 1">
            <a:extLst>
              <a:ext uri="{FF2B5EF4-FFF2-40B4-BE49-F238E27FC236}">
                <a16:creationId xmlns:a16="http://schemas.microsoft.com/office/drawing/2014/main" id="{622D600E-C760-4816-B432-2276A5E7E44C}"/>
              </a:ext>
            </a:extLst>
          </p:cNvPr>
          <p:cNvSpPr txBox="1">
            <a:spLocks/>
          </p:cNvSpPr>
          <p:nvPr/>
        </p:nvSpPr>
        <p:spPr>
          <a:xfrm>
            <a:off x="695836" y="62817"/>
            <a:ext cx="8640000" cy="350837"/>
          </a:xfrm>
          <a:prstGeom prst="rect">
            <a:avLst/>
          </a:prstGeom>
        </p:spPr>
        <p:txBody>
          <a:bodyPr>
            <a:noAutofit/>
          </a:bodyPr>
          <a:lstStyle>
            <a:lvl1pPr algn="ctr" defTabSz="873125" rtl="0" eaLnBrk="0" fontAlgn="base" hangingPunct="0">
              <a:spcBef>
                <a:spcPct val="0"/>
              </a:spcBef>
              <a:spcAft>
                <a:spcPct val="0"/>
              </a:spcAft>
              <a:defRPr b="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2pPr>
            <a:lvl3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3pPr>
            <a:lvl4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4pPr>
            <a:lvl5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5pPr>
            <a:lvl6pPr marL="427756"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6pPr>
            <a:lvl7pPr marL="855513"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7pPr>
            <a:lvl8pPr marL="1283269"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8pPr>
            <a:lvl9pPr marL="1711025"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9pPr>
          </a:lstStyle>
          <a:p>
            <a:pPr marL="0" marR="0" lvl="0" indent="0" algn="ctr" defTabSz="873125"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1F497D"/>
                </a:solidFill>
                <a:effectLst/>
                <a:uLnTx/>
                <a:uFillTx/>
                <a:latin typeface="HG丸ｺﾞｼｯｸM-PRO" panose="020F0600000000000000" pitchFamily="50" charset="-128"/>
                <a:ea typeface="HG丸ｺﾞｼｯｸM-PRO" panose="020F0600000000000000" pitchFamily="50" charset="-128"/>
              </a:rPr>
              <a:t>標準化活動計画</a:t>
            </a:r>
          </a:p>
        </p:txBody>
      </p:sp>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3582742243"/>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dirty="0">
                          <a:latin typeface="HG丸ｺﾞｼｯｸM-PRO" panose="020F0600000000000000" pitchFamily="50" charset="-128"/>
                          <a:ea typeface="HG丸ｺﾞｼｯｸM-PRO" panose="020F0600000000000000" pitchFamily="50" charset="-128"/>
                        </a:rPr>
                        <a:t>研究開発</a:t>
                      </a:r>
                      <a:endParaRPr kumimoji="1" lang="en-US" altLang="ja-JP" sz="1600" dirty="0">
                        <a:latin typeface="HG丸ｺﾞｼｯｸM-PRO" panose="020F0600000000000000" pitchFamily="50" charset="-128"/>
                        <a:ea typeface="HG丸ｺﾞｼｯｸM-PRO" panose="020F0600000000000000" pitchFamily="50" charset="-128"/>
                      </a:endParaRPr>
                    </a:p>
                    <a:p>
                      <a:pPr algn="ctr"/>
                      <a:r>
                        <a:rPr kumimoji="1" lang="ja-JP" altLang="en-US" sz="1600" dirty="0">
                          <a:latin typeface="HG丸ｺﾞｼｯｸM-PRO" panose="020F0600000000000000" pitchFamily="50" charset="-128"/>
                          <a:ea typeface="HG丸ｺﾞｼｯｸM-PRO" panose="020F0600000000000000" pitchFamily="50" charset="-128"/>
                        </a:rPr>
                        <a:t>プロジェクト</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2024</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R6</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R9</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2028</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a:latin typeface="HG丸ｺﾞｼｯｸM-PRO" panose="020F0600000000000000" pitchFamily="50" charset="-128"/>
                          <a:ea typeface="HG丸ｺﾞｼｯｸM-PRO" panose="020F0600000000000000" pitchFamily="50" charset="-128"/>
                        </a:rPr>
                        <a:t>R10</a:t>
                      </a:r>
                      <a:r>
                        <a:rPr kumimoji="1" lang="ja-JP" altLang="en-US" sz="1600" b="1">
                          <a:latin typeface="HG丸ｺﾞｼｯｸM-PRO" panose="020F0600000000000000" pitchFamily="50" charset="-128"/>
                          <a:ea typeface="HG丸ｺﾞｼｯｸM-PRO" panose="020F0600000000000000" pitchFamily="50" charset="-128"/>
                        </a:rPr>
                        <a:t>）</a:t>
                      </a:r>
                      <a:endParaRPr kumimoji="1" lang="ja-JP" altLang="en-US" sz="1600" b="1"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700" kern="1200" dirty="0">
                          <a:solidFill>
                            <a:schemeClr val="dk1"/>
                          </a:solidFill>
                          <a:effectLst/>
                          <a:latin typeface="HG丸ｺﾞｼｯｸM-PRO" panose="020F0600000000000000" pitchFamily="50" charset="-128"/>
                          <a:ea typeface="HG丸ｺﾞｼｯｸM-PRO" panose="020F0600000000000000" pitchFamily="50" charset="-128"/>
                          <a:cs typeface="+mn-cs"/>
                        </a:rPr>
                        <a:t>○○○○○○</a:t>
                      </a:r>
                      <a:endParaRPr kumimoji="1" lang="en-US" altLang="ja-JP" sz="17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68624" y="514051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8624" y="557584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7223" y="60114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4039" y="380838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48836" y="3010746"/>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（例）将来技術トレンド調査及びビジョン勧告について当該技術が含まれるか確認。ない場合は日本寄文またはセクターメンバー寄書として提案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4"/>
            <a:ext cx="3725734" cy="382158"/>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（例）○○フォーラムにおける関連技術の理解と、製品化等におけるパートナー形成を見据えた参加を行う。</a:t>
            </a: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20" cy="358803"/>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（例）将来技術トレンド調査報告、ビジョン勧告原案に対して、必要なマテリアルを寄与文書等で入力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1" name="Text Box 114">
            <a:extLst>
              <a:ext uri="{FF2B5EF4-FFF2-40B4-BE49-F238E27FC236}">
                <a16:creationId xmlns:a16="http://schemas.microsoft.com/office/drawing/2014/main" id="{CE69666D-13C7-4D91-95F4-A0A5A61BDDCA}"/>
              </a:ext>
            </a:extLst>
          </p:cNvPr>
          <p:cNvSpPr txBox="1">
            <a:spLocks noChangeArrowheads="1"/>
          </p:cNvSpPr>
          <p:nvPr/>
        </p:nvSpPr>
        <p:spPr bwMode="auto">
          <a:xfrm>
            <a:off x="8601358" y="93781"/>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fontAlgn="auto" hangingPunct="1">
              <a:spcBef>
                <a:spcPts val="0"/>
              </a:spcBef>
              <a:spcAft>
                <a:spcPts val="0"/>
              </a:spcAft>
              <a:buFontTx/>
              <a:buNone/>
            </a:pPr>
            <a:r>
              <a:rPr lang="ja-JP" altLang="en-US" sz="1200" dirty="0">
                <a:solidFill>
                  <a:prstClr val="black"/>
                </a:solidFill>
                <a:latin typeface="HG丸ｺﾞｼｯｸM-PRO" pitchFamily="50" charset="-128"/>
                <a:ea typeface="HG丸ｺﾞｼｯｸM-PRO" pitchFamily="50" charset="-128"/>
              </a:rPr>
              <a:t>別紙</a:t>
            </a:r>
            <a:r>
              <a:rPr lang="en-US" altLang="ja-JP" sz="1200" dirty="0">
                <a:solidFill>
                  <a:prstClr val="black"/>
                </a:solidFill>
                <a:latin typeface="HG丸ｺﾞｼｯｸM-PRO" pitchFamily="50" charset="-128"/>
                <a:ea typeface="HG丸ｺﾞｼｯｸM-PRO" pitchFamily="50" charset="-128"/>
              </a:rPr>
              <a:t>9</a:t>
            </a:r>
            <a:endParaRPr lang="ja-JP" altLang="en-US" sz="1200" dirty="0">
              <a:solidFill>
                <a:prstClr val="black"/>
              </a:solidFill>
              <a:latin typeface="HG丸ｺﾞｼｯｸM-PRO" pitchFamily="50" charset="-128"/>
              <a:ea typeface="HG丸ｺﾞｼｯｸM-PRO" pitchFamily="50" charset="-128"/>
            </a:endParaRPr>
          </a:p>
        </p:txBody>
      </p:sp>
      <p:sp>
        <p:nvSpPr>
          <p:cNvPr id="112" name="Text Box 119">
            <a:extLst>
              <a:ext uri="{FF2B5EF4-FFF2-40B4-BE49-F238E27FC236}">
                <a16:creationId xmlns:a16="http://schemas.microsoft.com/office/drawing/2014/main" id="{7459BE78-104C-4711-A78B-E2AF8B1A515D}"/>
              </a:ext>
            </a:extLst>
          </p:cNvPr>
          <p:cNvSpPr>
            <a:spLocks noChangeArrowheads="1"/>
          </p:cNvSpPr>
          <p:nvPr/>
        </p:nvSpPr>
        <p:spPr bwMode="auto">
          <a:xfrm>
            <a:off x="99767" y="2241342"/>
            <a:ext cx="1356118" cy="722625"/>
          </a:xfrm>
          <a:prstGeom prst="wedgeRectCallout">
            <a:avLst>
              <a:gd name="adj1" fmla="val 33411"/>
              <a:gd name="adj2" fmla="val -140442"/>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・プロジェクト名称（提案書の表紙に記載）を記入してください。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3" name="Text Box 119">
            <a:extLst>
              <a:ext uri="{FF2B5EF4-FFF2-40B4-BE49-F238E27FC236}">
                <a16:creationId xmlns:a16="http://schemas.microsoft.com/office/drawing/2014/main" id="{D2FD8E99-9F43-41E7-97B0-E7D7941EC106}"/>
              </a:ext>
            </a:extLst>
          </p:cNvPr>
          <p:cNvSpPr>
            <a:spLocks noChangeArrowheads="1"/>
          </p:cNvSpPr>
          <p:nvPr/>
        </p:nvSpPr>
        <p:spPr bwMode="auto">
          <a:xfrm>
            <a:off x="5291017" y="420308"/>
            <a:ext cx="4060203" cy="242427"/>
          </a:xfrm>
          <a:prstGeom prst="wedgeRectCallout">
            <a:avLst>
              <a:gd name="adj1" fmla="val -72681"/>
              <a:gd name="adj2" fmla="val 135"/>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 提案者名（代表提案者、共同提案者）を記入してください。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40574646-5BD1-4B14-BE55-4AFDDFDA877F}"/>
              </a:ext>
            </a:extLst>
          </p:cNvPr>
          <p:cNvSpPr/>
          <p:nvPr/>
        </p:nvSpPr>
        <p:spPr>
          <a:xfrm>
            <a:off x="-8754" y="393507"/>
            <a:ext cx="4339650" cy="276999"/>
          </a:xfrm>
          <a:prstGeom prst="rect">
            <a:avLst/>
          </a:prstGeom>
        </p:spPr>
        <p:txBody>
          <a:bodyPr wrap="none">
            <a:spAutoFit/>
          </a:bodyPr>
          <a:lstStyle/>
          <a:p>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　</a:t>
            </a:r>
            <a:endParaRPr lang="ja-JP" altLang="en-US" sz="1200" dirty="0">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102B609E-C042-CD35-5228-3B09C3B51810}"/>
              </a:ext>
            </a:extLst>
          </p:cNvPr>
          <p:cNvCxnSpPr/>
          <p:nvPr/>
        </p:nvCxnSpPr>
        <p:spPr bwMode="auto">
          <a:xfrm>
            <a:off x="5698921" y="697230"/>
            <a:ext cx="0" cy="6137910"/>
          </a:xfrm>
          <a:prstGeom prst="line">
            <a:avLst/>
          </a:prstGeom>
          <a:solidFill>
            <a:srgbClr val="C0C0C0"/>
          </a:solidFill>
          <a:ln w="63500" cap="flat" cmpd="dbl" algn="ctr">
            <a:solidFill>
              <a:srgbClr val="0070C0"/>
            </a:solidFill>
            <a:prstDash val="sysDot"/>
            <a:round/>
            <a:headEnd type="none" w="med" len="med"/>
            <a:tailEnd type="none" w="med" len="med"/>
          </a:ln>
          <a:effectLst/>
        </p:spPr>
      </p:cxn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278</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2023-10-05T06:09:53Z</dcterms:modified>
</cp:coreProperties>
</file>