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807200" cy="9939338"/>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8" d="100"/>
          <a:sy n="88" d="100"/>
        </p:scale>
        <p:origin x="702"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711200" y="744538"/>
            <a:ext cx="5386388"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794352" y="-79245"/>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1852135858"/>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dirty="0">
                          <a:latin typeface="HG丸ｺﾞｼｯｸM-PRO" panose="020F0600000000000000" pitchFamily="50" charset="-128"/>
                          <a:ea typeface="HG丸ｺﾞｼｯｸM-PRO" panose="020F0600000000000000" pitchFamily="50" charset="-128"/>
                        </a:rPr>
                        <a:t>研究開発</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プロジェクト</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R10</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2029</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R11</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59244" y="560972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9987" y="6026052"/>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9244" y="34260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8624" y="5208122"/>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38518" y="2928393"/>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（例）将来技術トレンド調査及びビジョン勧告について当該技術が含まれるか確認。ない場合は、日本側が中心となり、</a:t>
            </a:r>
            <a:r>
              <a:rPr kumimoji="0" lang="en-US" altLang="ja-JP" sz="900" kern="0" dirty="0">
                <a:solidFill>
                  <a:prstClr val="black"/>
                </a:solidFill>
                <a:latin typeface="HG丸ｺﾞｼｯｸM-PRO" panose="020F0600000000000000" pitchFamily="50" charset="-128"/>
                <a:ea typeface="HG丸ｺﾞｼｯｸM-PRO" panose="020F0600000000000000" pitchFamily="50" charset="-128"/>
              </a:rPr>
              <a:t>EU</a:t>
            </a: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側と連携しつつ日本寄書またはセクターメンバー寄書として提案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3"/>
            <a:ext cx="3725734" cy="509525"/>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（例）日</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EU</a:t>
            </a: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両機関が○○フォーラムにおける関連技術の理解と、製品化等におけるパートナー形成を見据えた参加を</a:t>
            </a:r>
            <a:r>
              <a:rPr kumimoji="0" lang="ja-JP" altLang="en-US" sz="900" b="0" i="0" u="none" strike="noStrike" kern="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rPr>
              <a:t>行い、関連課題のキーパーソンとの接触を試みる。</a:t>
            </a:r>
            <a:endPar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13" cy="499905"/>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（例）将来技術トレンド調査報告、ビジョン勧告原案に対して、必要なマテリアルを日</a:t>
            </a:r>
            <a:r>
              <a:rPr kumimoji="0" lang="en-US" altLang="ja-JP"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EU</a:t>
            </a: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共同寄与文書として入力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722625"/>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・提案名（提案書の表紙に記載）を記入してください。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309411"/>
            <a:ext cx="4527954" cy="366067"/>
          </a:xfrm>
          <a:prstGeom prst="wedgeRectCallout">
            <a:avLst>
              <a:gd name="adj1" fmla="val -63995"/>
              <a:gd name="adj2" fmla="val 26149"/>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a:t>
            </a:r>
            <a:r>
              <a:rPr lang="en-US" altLang="ja-JP" sz="1100" dirty="0">
                <a:solidFill>
                  <a:srgbClr val="FF0000"/>
                </a:solidFill>
                <a:latin typeface="HG丸ｺﾞｼｯｸM-PRO" panose="020F0600000000000000" pitchFamily="50" charset="-128"/>
                <a:ea typeface="HG丸ｺﾞｼｯｸM-PRO" panose="020F0600000000000000" pitchFamily="50" charset="-128"/>
              </a:rPr>
              <a:t>EU</a:t>
            </a:r>
            <a:r>
              <a:rPr lang="ja-JP" altLang="en-US" sz="1100" dirty="0">
                <a:solidFill>
                  <a:srgbClr val="FF0000"/>
                </a:solidFill>
                <a:latin typeface="HG丸ｺﾞｼｯｸM-PRO" panose="020F0600000000000000" pitchFamily="50" charset="-128"/>
                <a:ea typeface="HG丸ｺﾞｼｯｸM-PRO" panose="020F0600000000000000" pitchFamily="50" charset="-128"/>
              </a:rPr>
              <a:t>側共同研究機関（共同研究を実施する</a:t>
            </a:r>
            <a:r>
              <a:rPr lang="en-US" altLang="ja-JP" sz="1100" dirty="0">
                <a:solidFill>
                  <a:srgbClr val="FF0000"/>
                </a:solidFill>
                <a:latin typeface="HG丸ｺﾞｼｯｸM-PRO" panose="020F0600000000000000" pitchFamily="50" charset="-128"/>
                <a:ea typeface="HG丸ｺﾞｼｯｸM-PRO" panose="020F0600000000000000" pitchFamily="50" charset="-128"/>
              </a:rPr>
              <a:t>EU</a:t>
            </a:r>
            <a:r>
              <a:rPr lang="ja-JP" altLang="en-US" sz="1100" dirty="0">
                <a:solidFill>
                  <a:srgbClr val="FF0000"/>
                </a:solidFill>
                <a:latin typeface="HG丸ｺﾞｼｯｸM-PRO" panose="020F0600000000000000" pitchFamily="50" charset="-128"/>
                <a:ea typeface="HG丸ｺﾞｼｯｸM-PRO" panose="020F0600000000000000" pitchFamily="50" charset="-128"/>
              </a:rPr>
              <a:t>の研究機関）を記入してください。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0" y="203432"/>
            <a:ext cx="4955203" cy="498598"/>
          </a:xfrm>
          <a:prstGeom prst="rect">
            <a:avLst/>
          </a:prstGeom>
        </p:spPr>
        <p:txBody>
          <a:bodyPr wrap="none">
            <a:spAutoFit/>
          </a:bodyPr>
          <a:lstStyle/>
          <a:p>
            <a:r>
              <a:rPr lang="ja-JP" altLang="en-US" sz="1200" kern="0" dirty="0">
                <a:latin typeface="HG丸ｺﾞｼｯｸM-PRO" pitchFamily="50" charset="-128"/>
                <a:ea typeface="HG丸ｺﾞｼｯｸM-PRO" pitchFamily="50" charset="-128"/>
              </a:rPr>
              <a:t>日本側の</a:t>
            </a: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a:t>
            </a:r>
            <a:endParaRPr lang="en-US" altLang="zh-TW" sz="1200" kern="0" dirty="0">
              <a:latin typeface="HG丸ｺﾞｼｯｸM-PRO" pitchFamily="50" charset="-128"/>
              <a:ea typeface="HG丸ｺﾞｼｯｸM-PRO" pitchFamily="50" charset="-128"/>
            </a:endParaRPr>
          </a:p>
          <a:p>
            <a:r>
              <a:rPr lang="en-US" altLang="ja-JP" sz="1200" kern="0" dirty="0">
                <a:latin typeface="HG丸ｺﾞｼｯｸM-PRO" pitchFamily="50" charset="-128"/>
                <a:ea typeface="HG丸ｺﾞｼｯｸM-PRO" pitchFamily="50" charset="-128"/>
              </a:rPr>
              <a:t>EU</a:t>
            </a:r>
            <a:r>
              <a:rPr lang="ja-JP" altLang="en-US" sz="1200" kern="0" dirty="0">
                <a:latin typeface="HG丸ｺﾞｼｯｸM-PRO" pitchFamily="50" charset="-128"/>
                <a:ea typeface="HG丸ｺﾞｼｯｸM-PRO" pitchFamily="50" charset="-128"/>
              </a:rPr>
              <a:t>側共同研究機関：ＤＤ会社、ＥＥ大学大学、＊＊＊＊＊＊＊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
        <p:nvSpPr>
          <p:cNvPr id="49" name="Text Box 119">
            <a:extLst>
              <a:ext uri="{FF2B5EF4-FFF2-40B4-BE49-F238E27FC236}">
                <a16:creationId xmlns:a16="http://schemas.microsoft.com/office/drawing/2014/main" id="{17A0E5C2-63E6-4718-A4A5-C3441BFE652B}"/>
              </a:ext>
            </a:extLst>
          </p:cNvPr>
          <p:cNvSpPr>
            <a:spLocks noChangeArrowheads="1"/>
          </p:cNvSpPr>
          <p:nvPr/>
        </p:nvSpPr>
        <p:spPr bwMode="auto">
          <a:xfrm>
            <a:off x="5919006" y="5647218"/>
            <a:ext cx="3886436" cy="483945"/>
          </a:xfrm>
          <a:prstGeom prst="wedgeRectCallout">
            <a:avLst>
              <a:gd name="adj1" fmla="val -64396"/>
              <a:gd name="adj2" fmla="val -542746"/>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・日</a:t>
            </a:r>
            <a:r>
              <a:rPr lang="en-US" altLang="ja-JP" sz="1100" dirty="0">
                <a:solidFill>
                  <a:srgbClr val="FF0000"/>
                </a:solidFill>
                <a:latin typeface="HG丸ｺﾞｼｯｸM-PRO" panose="020F0600000000000000" pitchFamily="50" charset="-128"/>
                <a:ea typeface="HG丸ｺﾞｼｯｸM-PRO" panose="020F0600000000000000" pitchFamily="50" charset="-128"/>
              </a:rPr>
              <a:t>EU</a:t>
            </a:r>
            <a:r>
              <a:rPr lang="ja-JP" altLang="en-US" sz="1100" dirty="0">
                <a:solidFill>
                  <a:srgbClr val="FF0000"/>
                </a:solidFill>
                <a:latin typeface="HG丸ｺﾞｼｯｸM-PRO" panose="020F0600000000000000" pitchFamily="50" charset="-128"/>
                <a:ea typeface="HG丸ｺﾞｼｯｸM-PRO" panose="020F0600000000000000" pitchFamily="50" charset="-128"/>
              </a:rPr>
              <a:t>それぞれの役割が分かるような標準化活動の計画を記載してください。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1" name="Text Box 119">
            <a:extLst>
              <a:ext uri="{FF2B5EF4-FFF2-40B4-BE49-F238E27FC236}">
                <a16:creationId xmlns:a16="http://schemas.microsoft.com/office/drawing/2014/main" id="{621E736E-60BD-4F49-87C0-C47FCB5377F9}"/>
              </a:ext>
            </a:extLst>
          </p:cNvPr>
          <p:cNvSpPr>
            <a:spLocks noChangeArrowheads="1"/>
          </p:cNvSpPr>
          <p:nvPr/>
        </p:nvSpPr>
        <p:spPr bwMode="auto">
          <a:xfrm>
            <a:off x="5908111" y="5636703"/>
            <a:ext cx="3886436" cy="500711"/>
          </a:xfrm>
          <a:prstGeom prst="wedgeRectCallout">
            <a:avLst>
              <a:gd name="adj1" fmla="val -122368"/>
              <a:gd name="adj2" fmla="val -212941"/>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2" name="Text Box 119">
            <a:extLst>
              <a:ext uri="{FF2B5EF4-FFF2-40B4-BE49-F238E27FC236}">
                <a16:creationId xmlns:a16="http://schemas.microsoft.com/office/drawing/2014/main" id="{3DFBEE2A-98F6-4A9F-8EB1-CF256001E8A2}"/>
              </a:ext>
            </a:extLst>
          </p:cNvPr>
          <p:cNvSpPr>
            <a:spLocks noChangeArrowheads="1"/>
          </p:cNvSpPr>
          <p:nvPr/>
        </p:nvSpPr>
        <p:spPr bwMode="auto">
          <a:xfrm>
            <a:off x="5919006" y="5647218"/>
            <a:ext cx="3886436" cy="483945"/>
          </a:xfrm>
          <a:prstGeom prst="wedgeRectCallout">
            <a:avLst>
              <a:gd name="adj1" fmla="val 1574"/>
              <a:gd name="adj2" fmla="val -545453"/>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Text Box 119">
            <a:extLst>
              <a:ext uri="{FF2B5EF4-FFF2-40B4-BE49-F238E27FC236}">
                <a16:creationId xmlns:a16="http://schemas.microsoft.com/office/drawing/2014/main" id="{ADF9DE7F-8901-3549-EAF4-4FFE618DB04E}"/>
              </a:ext>
            </a:extLst>
          </p:cNvPr>
          <p:cNvSpPr>
            <a:spLocks noChangeArrowheads="1"/>
          </p:cNvSpPr>
          <p:nvPr/>
        </p:nvSpPr>
        <p:spPr bwMode="auto">
          <a:xfrm>
            <a:off x="7483405" y="1864749"/>
            <a:ext cx="3086701" cy="1144457"/>
          </a:xfrm>
          <a:prstGeom prst="wedgeRectCallout">
            <a:avLst>
              <a:gd name="adj1" fmla="val -64645"/>
              <a:gd name="adj2" fmla="val 139325"/>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応募要領に「特に</a:t>
            </a:r>
            <a:r>
              <a:rPr lang="en-US" altLang="ja-JP" sz="1100" dirty="0">
                <a:solidFill>
                  <a:srgbClr val="FF0000"/>
                </a:solidFill>
                <a:latin typeface="HG丸ｺﾞｼｯｸM-PRO" panose="020F0600000000000000" pitchFamily="50" charset="-128"/>
                <a:ea typeface="HG丸ｺﾞｼｯｸM-PRO" panose="020F0600000000000000" pitchFamily="50" charset="-128"/>
              </a:rPr>
              <a:t>ITU-T, ITU-R, 3GPP</a:t>
            </a:r>
            <a:r>
              <a:rPr lang="ja-JP" altLang="en-US" sz="1100" dirty="0">
                <a:solidFill>
                  <a:srgbClr val="FF0000"/>
                </a:solidFill>
                <a:latin typeface="HG丸ｺﾞｼｯｸM-PRO" panose="020F0600000000000000" pitchFamily="50" charset="-128"/>
                <a:ea typeface="HG丸ｺﾞｼｯｸM-PRO" panose="020F0600000000000000" pitchFamily="50" charset="-128"/>
              </a:rPr>
              <a:t>において・・提案を行う」ことを期待される効果に挙げていますので、過去のサンプルにとらわれずに、この</a:t>
            </a:r>
            <a:r>
              <a:rPr lang="en-US" altLang="ja-JP" sz="1100" dirty="0">
                <a:solidFill>
                  <a:srgbClr val="FF0000"/>
                </a:solidFill>
                <a:latin typeface="HG丸ｺﾞｼｯｸM-PRO" panose="020F0600000000000000" pitchFamily="50" charset="-128"/>
                <a:ea typeface="HG丸ｺﾞｼｯｸM-PRO" panose="020F0600000000000000" pitchFamily="50" charset="-128"/>
              </a:rPr>
              <a:t>3</a:t>
            </a:r>
            <a:r>
              <a:rPr lang="ja-JP" altLang="en-US" sz="1100" dirty="0">
                <a:solidFill>
                  <a:srgbClr val="FF0000"/>
                </a:solidFill>
                <a:latin typeface="HG丸ｺﾞｼｯｸM-PRO" panose="020F0600000000000000" pitchFamily="50" charset="-128"/>
                <a:ea typeface="HG丸ｺﾞｼｯｸM-PRO" panose="020F0600000000000000" pitchFamily="50" charset="-128"/>
              </a:rPr>
              <a:t>団体が例示されるように、別紙</a:t>
            </a:r>
            <a:r>
              <a:rPr lang="en-US" altLang="ja-JP" sz="1100" dirty="0">
                <a:solidFill>
                  <a:srgbClr val="FF0000"/>
                </a:solidFill>
                <a:latin typeface="HG丸ｺﾞｼｯｸM-PRO" panose="020F0600000000000000" pitchFamily="50" charset="-128"/>
                <a:ea typeface="HG丸ｺﾞｼｯｸM-PRO" panose="020F0600000000000000" pitchFamily="50" charset="-128"/>
              </a:rPr>
              <a:t>9</a:t>
            </a:r>
            <a:r>
              <a:rPr lang="ja-JP" altLang="en-US" sz="1100" dirty="0">
                <a:solidFill>
                  <a:srgbClr val="FF0000"/>
                </a:solidFill>
                <a:latin typeface="HG丸ｺﾞｼｯｸM-PRO" panose="020F0600000000000000" pitchFamily="50" charset="-128"/>
                <a:ea typeface="HG丸ｺﾞｼｯｸM-PRO" panose="020F0600000000000000" pitchFamily="50" charset="-128"/>
              </a:rPr>
              <a:t>を書き換えてはどうでしょうか？</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→採用させていただきました。</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8" name="ホームベース 15">
            <a:extLst>
              <a:ext uri="{FF2B5EF4-FFF2-40B4-BE49-F238E27FC236}">
                <a16:creationId xmlns:a16="http://schemas.microsoft.com/office/drawing/2014/main" id="{799CDAF4-93D8-4135-B0FF-2D856AC9A7CF}"/>
              </a:ext>
            </a:extLst>
          </p:cNvPr>
          <p:cNvSpPr/>
          <p:nvPr/>
        </p:nvSpPr>
        <p:spPr bwMode="auto">
          <a:xfrm>
            <a:off x="1559244" y="3826507"/>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ITU-T</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SGX WPY</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A4 210 x 297 mm</PresentationFormat>
  <Paragraphs>66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2024-03-14T23:34:16Z</dcterms:modified>
</cp:coreProperties>
</file>