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70" r:id="rId2"/>
    <p:sldId id="277" r:id="rId3"/>
    <p:sldId id="280" r:id="rId4"/>
    <p:sldId id="279"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3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00FF"/>
    <a:srgbClr val="FF0000"/>
    <a:srgbClr val="FFFF66"/>
    <a:srgbClr val="FF9900"/>
    <a:srgbClr val="FFCC00"/>
    <a:srgbClr val="99FF99"/>
    <a:srgbClr val="FFFF99"/>
    <a:srgbClr val="99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85" autoAdjust="0"/>
    <p:restoredTop sz="94660"/>
  </p:normalViewPr>
  <p:slideViewPr>
    <p:cSldViewPr>
      <p:cViewPr varScale="1">
        <p:scale>
          <a:sx n="76" d="100"/>
          <a:sy n="76" d="100"/>
        </p:scale>
        <p:origin x="432" y="96"/>
      </p:cViewPr>
      <p:guideLst>
        <p:guide orient="horz" pos="2160"/>
        <p:guide pos="23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wrap="square" lIns="91434" tIns="45717" rIns="91434" bIns="45717" numCol="1" anchor="t"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1"/>
            <a:ext cx="2919412" cy="493713"/>
          </a:xfrm>
          <a:prstGeom prst="rect">
            <a:avLst/>
          </a:prstGeom>
        </p:spPr>
        <p:txBody>
          <a:bodyPr vert="horz" wrap="square" lIns="91434" tIns="45717" rIns="91434" bIns="45717" numCol="1" anchor="t"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415F3F6F-6C4E-454D-889C-859F1FA3B3AF}" type="datetime1">
              <a:rPr lang="ja-JP" altLang="en-US"/>
              <a:pPr>
                <a:defRPr/>
              </a:pPr>
              <a:t>2021/12/27</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wrap="square" lIns="91434" tIns="45717" rIns="91434" bIns="45717" numCol="1" anchor="ctr" anchorCtr="0" compatLnSpc="1">
            <a:prstTxWarp prst="textNoShape">
              <a:avLst/>
            </a:prstTxWarp>
          </a:bodyPr>
          <a:lstStyle/>
          <a:p>
            <a:pPr lvl="0"/>
            <a:endParaRPr lang="ja-JP" altLang="en-US" noProof="0"/>
          </a:p>
        </p:txBody>
      </p:sp>
      <p:sp>
        <p:nvSpPr>
          <p:cNvPr id="5" name="ノート プレースホルダ 4"/>
          <p:cNvSpPr>
            <a:spLocks noGrp="1"/>
          </p:cNvSpPr>
          <p:nvPr>
            <p:ph type="body" sz="quarter" idx="3"/>
          </p:nvPr>
        </p:nvSpPr>
        <p:spPr>
          <a:xfrm>
            <a:off x="673101" y="4686300"/>
            <a:ext cx="5389563" cy="4440238"/>
          </a:xfrm>
          <a:prstGeom prst="rect">
            <a:avLst/>
          </a:prstGeom>
        </p:spPr>
        <p:txBody>
          <a:bodyPr vert="horz" wrap="square" lIns="91434" tIns="45717" rIns="91434" bIns="45717"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013"/>
            <a:ext cx="2919413" cy="493712"/>
          </a:xfrm>
          <a:prstGeom prst="rect">
            <a:avLst/>
          </a:prstGeom>
        </p:spPr>
        <p:txBody>
          <a:bodyPr vert="horz" wrap="square" lIns="91434" tIns="45717" rIns="91434" bIns="45717" numCol="1" anchor="b"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34" tIns="45717" rIns="91434" bIns="45717" numCol="1" anchor="b"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CE1AD17A-75AA-476A-8F88-AE44CA1DE835}" type="slidenum">
              <a:rPr lang="ja-JP" altLang="en-US"/>
              <a:pPr>
                <a:defRPr/>
              </a:pPr>
              <a:t>‹#›</a:t>
            </a:fld>
            <a:endParaRPr lang="ja-JP" altLang="en-US"/>
          </a:p>
        </p:txBody>
      </p:sp>
    </p:spTree>
    <p:extLst>
      <p:ext uri="{BB962C8B-B14F-4D97-AF65-F5344CB8AC3E}">
        <p14:creationId xmlns:p14="http://schemas.microsoft.com/office/powerpoint/2010/main" val="518132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D2CB2F8-74A0-4A75-9880-BCCB9966A5F4}"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BBEFC42-3879-46CE-AF95-C5D940575540}" type="slidenum">
              <a:rPr lang="ja-JP" altLang="en-US"/>
              <a:pPr>
                <a:defRPr/>
              </a:pPr>
              <a:t>‹#›</a:t>
            </a:fld>
            <a:endParaRPr lang="ja-JP" altLang="en-US"/>
          </a:p>
        </p:txBody>
      </p:sp>
    </p:spTree>
    <p:extLst>
      <p:ext uri="{BB962C8B-B14F-4D97-AF65-F5344CB8AC3E}">
        <p14:creationId xmlns:p14="http://schemas.microsoft.com/office/powerpoint/2010/main" val="295972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7617EBA-638D-458F-9AB3-1EB34FEB7737}"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3086A94-92F2-4ED8-ABA2-5F407CC0DE66}" type="slidenum">
              <a:rPr lang="ja-JP" altLang="en-US"/>
              <a:pPr>
                <a:defRPr/>
              </a:pPr>
              <a:t>‹#›</a:t>
            </a:fld>
            <a:endParaRPr lang="ja-JP" altLang="en-US"/>
          </a:p>
        </p:txBody>
      </p:sp>
    </p:spTree>
    <p:extLst>
      <p:ext uri="{BB962C8B-B14F-4D97-AF65-F5344CB8AC3E}">
        <p14:creationId xmlns:p14="http://schemas.microsoft.com/office/powerpoint/2010/main" val="32261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24842C6-C962-4C6E-A745-9F9068F2C020}"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8BC248C-E2E2-43B3-AF25-76380CC397BF}" type="slidenum">
              <a:rPr lang="ja-JP" altLang="en-US"/>
              <a:pPr>
                <a:defRPr/>
              </a:pPr>
              <a:t>‹#›</a:t>
            </a:fld>
            <a:endParaRPr lang="ja-JP" altLang="en-US"/>
          </a:p>
        </p:txBody>
      </p:sp>
    </p:spTree>
    <p:extLst>
      <p:ext uri="{BB962C8B-B14F-4D97-AF65-F5344CB8AC3E}">
        <p14:creationId xmlns:p14="http://schemas.microsoft.com/office/powerpoint/2010/main" val="39901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E16A789-1497-43C4-AFF1-EDF316F5B9E6}"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F162101-B6A6-4500-9ACD-78CCBF90A462}" type="slidenum">
              <a:rPr lang="ja-JP" altLang="en-US"/>
              <a:pPr>
                <a:defRPr/>
              </a:pPr>
              <a:t>‹#›</a:t>
            </a:fld>
            <a:endParaRPr lang="ja-JP" altLang="en-US"/>
          </a:p>
        </p:txBody>
      </p:sp>
    </p:spTree>
    <p:extLst>
      <p:ext uri="{BB962C8B-B14F-4D97-AF65-F5344CB8AC3E}">
        <p14:creationId xmlns:p14="http://schemas.microsoft.com/office/powerpoint/2010/main" val="36774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6077B69-10F9-4E29-A0F8-36920FD87E06}"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49C5995-3E1F-418C-846D-952F34B7A662}" type="slidenum">
              <a:rPr lang="ja-JP" altLang="en-US"/>
              <a:pPr>
                <a:defRPr/>
              </a:pPr>
              <a:t>‹#›</a:t>
            </a:fld>
            <a:endParaRPr lang="ja-JP" altLang="en-US"/>
          </a:p>
        </p:txBody>
      </p:sp>
    </p:spTree>
    <p:extLst>
      <p:ext uri="{BB962C8B-B14F-4D97-AF65-F5344CB8AC3E}">
        <p14:creationId xmlns:p14="http://schemas.microsoft.com/office/powerpoint/2010/main" val="17488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84D1062-4BC7-4762-A878-7B4D873B543C}"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5AFAB302-BF7D-4E4B-AAC5-870AC1F9A453}" type="slidenum">
              <a:rPr lang="ja-JP" altLang="en-US"/>
              <a:pPr>
                <a:defRPr/>
              </a:pPr>
              <a:t>‹#›</a:t>
            </a:fld>
            <a:endParaRPr lang="ja-JP" altLang="en-US"/>
          </a:p>
        </p:txBody>
      </p:sp>
    </p:spTree>
    <p:extLst>
      <p:ext uri="{BB962C8B-B14F-4D97-AF65-F5344CB8AC3E}">
        <p14:creationId xmlns:p14="http://schemas.microsoft.com/office/powerpoint/2010/main" val="32390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F23B34D-04BF-48C7-BD89-F26377435118}" type="datetime1">
              <a:rPr lang="ja-JP" altLang="en-US"/>
              <a:pPr>
                <a:defRPr/>
              </a:pPr>
              <a:t>2021/12/27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B4E4B5FE-26E8-4A78-B80F-AE56A8127F5E}" type="slidenum">
              <a:rPr lang="ja-JP" altLang="en-US"/>
              <a:pPr>
                <a:defRPr/>
              </a:pPr>
              <a:t>‹#›</a:t>
            </a:fld>
            <a:endParaRPr lang="ja-JP" altLang="en-US"/>
          </a:p>
        </p:txBody>
      </p:sp>
    </p:spTree>
    <p:extLst>
      <p:ext uri="{BB962C8B-B14F-4D97-AF65-F5344CB8AC3E}">
        <p14:creationId xmlns:p14="http://schemas.microsoft.com/office/powerpoint/2010/main" val="264559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130E391-1728-407A-9DBF-DF10632F8195}" type="datetime1">
              <a:rPr lang="ja-JP" altLang="en-US"/>
              <a:pPr>
                <a:defRPr/>
              </a:pPr>
              <a:t>2021/12/27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DD170004-7EED-4775-97B5-F01B3F7C1687}" type="slidenum">
              <a:rPr lang="ja-JP" altLang="en-US"/>
              <a:pPr>
                <a:defRPr/>
              </a:pPr>
              <a:t>‹#›</a:t>
            </a:fld>
            <a:endParaRPr lang="ja-JP" altLang="en-US"/>
          </a:p>
        </p:txBody>
      </p:sp>
    </p:spTree>
    <p:extLst>
      <p:ext uri="{BB962C8B-B14F-4D97-AF65-F5344CB8AC3E}">
        <p14:creationId xmlns:p14="http://schemas.microsoft.com/office/powerpoint/2010/main" val="8449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842268-F521-486D-B1EA-9D9F17207DB3}" type="datetime1">
              <a:rPr lang="ja-JP" altLang="en-US"/>
              <a:pPr>
                <a:defRPr/>
              </a:pPr>
              <a:t>2021/12/27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7660C2F-B150-49B2-B8DA-85066A12298A}" type="slidenum">
              <a:rPr lang="ja-JP" altLang="en-US"/>
              <a:pPr>
                <a:defRPr/>
              </a:pPr>
              <a:t>‹#›</a:t>
            </a:fld>
            <a:endParaRPr lang="ja-JP" altLang="en-US"/>
          </a:p>
        </p:txBody>
      </p:sp>
    </p:spTree>
    <p:extLst>
      <p:ext uri="{BB962C8B-B14F-4D97-AF65-F5344CB8AC3E}">
        <p14:creationId xmlns:p14="http://schemas.microsoft.com/office/powerpoint/2010/main" val="414518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7C8D5CA-1907-4471-93B9-F886758A60D7}"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F3C05655-D90B-458A-BD80-4D72ADF6DA1D}" type="slidenum">
              <a:rPr lang="ja-JP" altLang="en-US"/>
              <a:pPr>
                <a:defRPr/>
              </a:pPr>
              <a:t>‹#›</a:t>
            </a:fld>
            <a:endParaRPr lang="ja-JP" altLang="en-US"/>
          </a:p>
        </p:txBody>
      </p:sp>
    </p:spTree>
    <p:extLst>
      <p:ext uri="{BB962C8B-B14F-4D97-AF65-F5344CB8AC3E}">
        <p14:creationId xmlns:p14="http://schemas.microsoft.com/office/powerpoint/2010/main" val="110457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8B2A80-0B46-4DBF-8CBC-51735DD83185}"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9C6F0008-B71B-492D-BB18-0145AA427CA7}" type="slidenum">
              <a:rPr lang="ja-JP" altLang="en-US"/>
              <a:pPr>
                <a:defRPr/>
              </a:pPr>
              <a:t>‹#›</a:t>
            </a:fld>
            <a:endParaRPr lang="ja-JP" altLang="en-US"/>
          </a:p>
        </p:txBody>
      </p:sp>
    </p:spTree>
    <p:extLst>
      <p:ext uri="{BB962C8B-B14F-4D97-AF65-F5344CB8AC3E}">
        <p14:creationId xmlns:p14="http://schemas.microsoft.com/office/powerpoint/2010/main" val="9321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50" charset="-128"/>
              </a:defRPr>
            </a:lvl1pPr>
          </a:lstStyle>
          <a:p>
            <a:pPr>
              <a:defRPr/>
            </a:pPr>
            <a:fld id="{808F06B4-9B60-45B9-8404-DE462E9EF306}" type="datetime1">
              <a:rPr lang="ja-JP" altLang="en-US"/>
              <a:pPr>
                <a:defRPr/>
              </a:pPr>
              <a:t>2021/12/27</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50" charset="-128"/>
              </a:defRPr>
            </a:lvl1pPr>
          </a:lstStyle>
          <a:p>
            <a:pPr>
              <a:defRPr/>
            </a:pPr>
            <a:fld id="{F65C4299-1DA2-4691-800C-3D8FAA5476E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bwMode="auto">
          <a:xfrm>
            <a:off x="344488" y="2736484"/>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53" name="Rectangle 6"/>
          <p:cNvSpPr>
            <a:spLocks noChangeArrowheads="1"/>
          </p:cNvSpPr>
          <p:nvPr/>
        </p:nvSpPr>
        <p:spPr bwMode="auto">
          <a:xfrm>
            <a:off x="0" y="-11831"/>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　　　令和　年度研究開発成果概要図</a:t>
            </a:r>
            <a:r>
              <a:rPr lang="ja-JP" altLang="en-US" sz="1400" b="1" dirty="0">
                <a:latin typeface="ＭＳ Ｐゴシック" charset="-128"/>
              </a:rPr>
              <a:t>（目標・成果と今後の研究計画</a:t>
            </a:r>
            <a:r>
              <a:rPr lang="ja-JP" altLang="en-US" sz="1000" b="1" dirty="0">
                <a:latin typeface="ＭＳ Ｐゴシック" charset="-128"/>
              </a:rPr>
              <a:t>または</a:t>
            </a:r>
            <a:r>
              <a:rPr lang="ja-JP" altLang="en-US" sz="1400" b="1" dirty="0">
                <a:latin typeface="ＭＳ Ｐゴシック" charset="-128"/>
              </a:rPr>
              <a:t>成果展開）</a:t>
            </a:r>
            <a:endParaRPr lang="en-US" altLang="ja-JP" sz="1400" b="1" dirty="0">
              <a:latin typeface="ＭＳ Ｐゴシック" charset="-128"/>
            </a:endParaRPr>
          </a:p>
        </p:txBody>
      </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44857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944" name="角丸四角形 1943"/>
          <p:cNvSpPr/>
          <p:nvPr/>
        </p:nvSpPr>
        <p:spPr bwMode="auto">
          <a:xfrm>
            <a:off x="344488" y="5190529"/>
            <a:ext cx="4476750" cy="155083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1" name="テキスト ボックス 288"/>
          <p:cNvSpPr txBox="1">
            <a:spLocks noChangeArrowheads="1"/>
          </p:cNvSpPr>
          <p:nvPr/>
        </p:nvSpPr>
        <p:spPr bwMode="auto">
          <a:xfrm>
            <a:off x="0" y="404664"/>
            <a:ext cx="48815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1</a:t>
            </a:fld>
            <a:endParaRPr lang="en-US" altLang="ja-JP" sz="1400">
              <a:latin typeface="HG丸ｺﾞｼｯｸM-PRO" pitchFamily="50" charset="-128"/>
              <a:ea typeface="HG丸ｺﾞｼｯｸM-PRO" pitchFamily="50" charset="-128"/>
            </a:endParaRPr>
          </a:p>
        </p:txBody>
      </p:sp>
      <p:sp>
        <p:nvSpPr>
          <p:cNvPr id="2" name="テキスト ボックス 1"/>
          <p:cNvSpPr txBox="1"/>
          <p:nvPr/>
        </p:nvSpPr>
        <p:spPr>
          <a:xfrm>
            <a:off x="3498" y="3974"/>
            <a:ext cx="1875408" cy="184666"/>
          </a:xfrm>
          <a:prstGeom prst="rect">
            <a:avLst/>
          </a:prstGeom>
          <a:noFill/>
        </p:spPr>
        <p:txBody>
          <a:bodyPr wrap="square" lIns="0" tIns="0" rIns="0" bIns="0">
            <a:spAutoFit/>
          </a:bodyPr>
          <a:lstStyle/>
          <a:p>
            <a:pPr>
              <a:defRPr/>
            </a:pPr>
            <a:r>
              <a:rPr lang="ja-JP" altLang="en-US" sz="1200" dirty="0">
                <a:latin typeface="+mn-ea"/>
                <a:ea typeface="+mn-ea"/>
              </a:rPr>
              <a:t>（革新）様式</a:t>
            </a:r>
            <a:r>
              <a:rPr lang="en-US" altLang="ja-JP" sz="1200" dirty="0">
                <a:latin typeface="+mn-ea"/>
                <a:ea typeface="+mn-ea"/>
              </a:rPr>
              <a:t>1-4-3 (2022-1)</a:t>
            </a:r>
            <a:endParaRPr lang="ja-JP" altLang="en-US" sz="1200" dirty="0">
              <a:latin typeface="+mn-ea"/>
              <a:ea typeface="+mn-ea"/>
            </a:endParaRPr>
          </a:p>
        </p:txBody>
      </p:sp>
      <p:sp>
        <p:nvSpPr>
          <p:cNvPr id="25" name="角丸四角形 24"/>
          <p:cNvSpPr/>
          <p:nvPr/>
        </p:nvSpPr>
        <p:spPr bwMode="auto">
          <a:xfrm>
            <a:off x="5097463" y="5190529"/>
            <a:ext cx="4476750" cy="1562696"/>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9" name="角丸四角形 28"/>
          <p:cNvSpPr/>
          <p:nvPr/>
        </p:nvSpPr>
        <p:spPr bwMode="auto">
          <a:xfrm>
            <a:off x="5097463" y="2744639"/>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6" name="テキスト ボックス 6"/>
          <p:cNvSpPr txBox="1">
            <a:spLocks noChangeArrowheads="1"/>
          </p:cNvSpPr>
          <p:nvPr/>
        </p:nvSpPr>
        <p:spPr bwMode="auto">
          <a:xfrm>
            <a:off x="351330" y="656747"/>
            <a:ext cx="9426206"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endParaRPr lang="en-US" altLang="ja-JP" sz="1100" dirty="0"/>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p>
          <a:p>
            <a:pPr eaLnBrk="1" hangingPunct="1">
              <a:spcBef>
                <a:spcPct val="0"/>
              </a:spcBef>
              <a:buFontTx/>
              <a:buNone/>
            </a:pPr>
            <a:r>
              <a:rPr lang="ja-JP" altLang="en-US" sz="1100" dirty="0"/>
              <a:t>◆受託者</a:t>
            </a: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mn-ea"/>
              <a:ea typeface="+mn-ea"/>
            </a:endParaRPr>
          </a:p>
          <a:p>
            <a:pPr eaLnBrk="1" hangingPunct="1">
              <a:spcBef>
                <a:spcPct val="0"/>
              </a:spcBef>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令和　年度～令和　年度（　年間）</a:t>
            </a:r>
            <a:endParaRPr lang="en-US" altLang="ja-JP"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研究開発予算（契約額）　令和　年度から令和　年度までの総額　　百万円（令和　年度　百万円）</a:t>
            </a:r>
            <a:endParaRPr lang="en-US" altLang="ja-JP" sz="11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553400" y="81569"/>
            <a:ext cx="1336725" cy="261610"/>
          </a:xfrm>
          <a:prstGeom prst="rect">
            <a:avLst/>
          </a:prstGeom>
          <a:noFill/>
        </p:spPr>
        <p:txBody>
          <a:bodyPr wrap="square" rtlCol="0">
            <a:spAutoFit/>
          </a:bodyPr>
          <a:lstStyle/>
          <a:p>
            <a:r>
              <a:rPr kumimoji="1" lang="ja-JP" altLang="en-US" sz="1100" dirty="0">
                <a:latin typeface="+mn-ea"/>
                <a:ea typeface="+mn-ea"/>
              </a:rPr>
              <a:t>採択番号：</a:t>
            </a:r>
            <a:endParaRPr lang="en-US" altLang="ja-JP" sz="1100" dirty="0">
              <a:latin typeface="+mn-e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388937" y="620712"/>
            <a:ext cx="9055100" cy="4095140"/>
          </a:xfrm>
          <a:prstGeom prst="roundRect">
            <a:avLst>
              <a:gd name="adj" fmla="val 8201"/>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076" name="テキスト ボックス 13"/>
          <p:cNvSpPr txBox="1">
            <a:spLocks noChangeArrowheads="1"/>
          </p:cNvSpPr>
          <p:nvPr/>
        </p:nvSpPr>
        <p:spPr bwMode="auto">
          <a:xfrm>
            <a:off x="0" y="285750"/>
            <a:ext cx="8589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Ｐゴシック" charset="-128"/>
              </a:rPr>
              <a:t>４</a:t>
            </a:r>
            <a:r>
              <a:rPr lang="ja-JP" altLang="en-US" sz="1100" b="1" dirty="0"/>
              <a:t>．特許出願、論文発表等、及びトピックス</a:t>
            </a:r>
            <a:r>
              <a:rPr lang="ja-JP" altLang="en-US" sz="1800" b="1" dirty="0"/>
              <a:t>　</a:t>
            </a:r>
          </a:p>
        </p:txBody>
      </p:sp>
      <p:sp>
        <p:nvSpPr>
          <p:cNvPr id="3080"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101B3AC-EB2E-4506-9AC9-BFA32EA0D561}" type="slidenum">
              <a:rPr lang="en-US" altLang="ja-JP" sz="1400">
                <a:latin typeface="HG丸ｺﾞｼｯｸM-PRO" pitchFamily="50" charset="-128"/>
                <a:ea typeface="HG丸ｺﾞｼｯｸM-PRO" pitchFamily="50" charset="-128"/>
              </a:rPr>
              <a:pPr algn="r" eaLnBrk="1" hangingPunct="1">
                <a:spcBef>
                  <a:spcPct val="0"/>
                </a:spcBef>
                <a:buFontTx/>
                <a:buNone/>
              </a:pPr>
              <a:t>2</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4121525695"/>
              </p:ext>
            </p:extLst>
          </p:nvPr>
        </p:nvGraphicFramePr>
        <p:xfrm>
          <a:off x="704528" y="692312"/>
          <a:ext cx="8424936" cy="852920"/>
        </p:xfrm>
        <a:graphic>
          <a:graphicData uri="http://schemas.openxmlformats.org/drawingml/2006/table">
            <a:tbl>
              <a:tblPr/>
              <a:tblGrid>
                <a:gridCol w="891099">
                  <a:extLst>
                    <a:ext uri="{9D8B030D-6E8A-4147-A177-3AD203B41FA5}">
                      <a16:colId xmlns:a16="http://schemas.microsoft.com/office/drawing/2014/main" val="20001"/>
                    </a:ext>
                  </a:extLst>
                </a:gridCol>
                <a:gridCol w="972108">
                  <a:extLst>
                    <a:ext uri="{9D8B030D-6E8A-4147-A177-3AD203B41FA5}">
                      <a16:colId xmlns:a16="http://schemas.microsoft.com/office/drawing/2014/main" val="20002"/>
                    </a:ext>
                  </a:extLst>
                </a:gridCol>
                <a:gridCol w="972108">
                  <a:extLst>
                    <a:ext uri="{9D8B030D-6E8A-4147-A177-3AD203B41FA5}">
                      <a16:colId xmlns:a16="http://schemas.microsoft.com/office/drawing/2014/main" val="20003"/>
                    </a:ext>
                  </a:extLst>
                </a:gridCol>
                <a:gridCol w="1215135">
                  <a:extLst>
                    <a:ext uri="{9D8B030D-6E8A-4147-A177-3AD203B41FA5}">
                      <a16:colId xmlns:a16="http://schemas.microsoft.com/office/drawing/2014/main" val="20004"/>
                    </a:ext>
                  </a:extLst>
                </a:gridCol>
                <a:gridCol w="1206134">
                  <a:extLst>
                    <a:ext uri="{9D8B030D-6E8A-4147-A177-3AD203B41FA5}">
                      <a16:colId xmlns:a16="http://schemas.microsoft.com/office/drawing/2014/main" val="20005"/>
                    </a:ext>
                  </a:extLst>
                </a:gridCol>
                <a:gridCol w="1143127">
                  <a:extLst>
                    <a:ext uri="{9D8B030D-6E8A-4147-A177-3AD203B41FA5}">
                      <a16:colId xmlns:a16="http://schemas.microsoft.com/office/drawing/2014/main" val="20006"/>
                    </a:ext>
                  </a:extLst>
                </a:gridCol>
                <a:gridCol w="972108">
                  <a:extLst>
                    <a:ext uri="{9D8B030D-6E8A-4147-A177-3AD203B41FA5}">
                      <a16:colId xmlns:a16="http://schemas.microsoft.com/office/drawing/2014/main" val="20007"/>
                    </a:ext>
                  </a:extLst>
                </a:gridCol>
                <a:gridCol w="1053117">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11" name="Text Box 1123"/>
          <p:cNvSpPr txBox="1">
            <a:spLocks noChangeArrowheads="1"/>
          </p:cNvSpPr>
          <p:nvPr/>
        </p:nvSpPr>
        <p:spPr bwMode="auto">
          <a:xfrm>
            <a:off x="6249416" y="1526595"/>
            <a:ext cx="3240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4" name="テキスト ボックス 18"/>
          <p:cNvSpPr txBox="1">
            <a:spLocks noChangeArrowheads="1"/>
          </p:cNvSpPr>
          <p:nvPr/>
        </p:nvSpPr>
        <p:spPr bwMode="auto">
          <a:xfrm>
            <a:off x="-2729" y="4715852"/>
            <a:ext cx="9708257" cy="600164"/>
          </a:xfrm>
          <a:prstGeom prst="rect">
            <a:avLst/>
          </a:prstGeom>
          <a:noFill/>
          <a:ln w="9525">
            <a:noFill/>
            <a:miter lim="800000"/>
            <a:headEnd/>
            <a:tailEnd/>
          </a:ln>
        </p:spPr>
        <p:txBody>
          <a:bodyPr wrap="square">
            <a:spAutoFit/>
          </a:bodyPr>
          <a:lstStyle/>
          <a:p>
            <a:pPr>
              <a:defRPr/>
            </a:pPr>
            <a:r>
              <a:rPr lang="ja-JP" altLang="en-US" sz="1100" b="1" dirty="0">
                <a:latin typeface="ＭＳ Ｐゴシック" charset="-128"/>
              </a:rPr>
              <a:t>５</a:t>
            </a:r>
            <a:r>
              <a:rPr lang="ja-JP" altLang="en-US" sz="1100" b="1" dirty="0"/>
              <a:t>．</a:t>
            </a:r>
            <a:r>
              <a:rPr lang="ja-JP" altLang="en-US" sz="1100" b="1" dirty="0">
                <a:latin typeface="Calibri" pitchFamily="34" charset="0"/>
              </a:rPr>
              <a:t>今後の研究開発計画</a:t>
            </a:r>
            <a:endParaRPr lang="en-US" altLang="ja-JP" sz="1100" b="1" dirty="0">
              <a:latin typeface="Calibri" pitchFamily="34" charset="0"/>
            </a:endParaRPr>
          </a:p>
          <a:p>
            <a:pPr>
              <a:defRPr/>
            </a:pPr>
            <a:r>
              <a:rPr lang="ja-JP" altLang="en-US" sz="1100" b="1" dirty="0">
                <a:latin typeface="Calibri" pitchFamily="34" charset="0"/>
              </a:rPr>
              <a:t>　　または</a:t>
            </a:r>
            <a:endParaRPr lang="en-US" altLang="ja-JP" sz="1100" b="1" dirty="0">
              <a:latin typeface="Calibri" pitchFamily="34" charset="0"/>
            </a:endParaRPr>
          </a:p>
          <a:p>
            <a:pPr>
              <a:defRPr/>
            </a:pPr>
            <a:r>
              <a:rPr lang="ja-JP" altLang="en-US" sz="1100" b="1" dirty="0">
                <a:latin typeface="ＭＳ Ｐゴシック" charset="-128"/>
              </a:rPr>
              <a:t>５</a:t>
            </a:r>
            <a:r>
              <a:rPr lang="ja-JP" altLang="en-US" sz="1100" b="1" dirty="0"/>
              <a:t>．</a:t>
            </a:r>
            <a:r>
              <a:rPr lang="ja-JP" altLang="en-US" sz="1100" b="1" dirty="0">
                <a:latin typeface="ＭＳ ゴシック" panose="020B0609070205080204" pitchFamily="49" charset="-128"/>
                <a:ea typeface="ＭＳ ゴシック" panose="020B0609070205080204" pitchFamily="49" charset="-128"/>
              </a:rPr>
              <a:t>研究開発成果の展開・普及等に向けた計画・展望</a:t>
            </a:r>
            <a:endParaRPr lang="en-US" altLang="ja-JP" sz="1100" b="1" dirty="0">
              <a:latin typeface="Calibri" pitchFamily="34" charset="0"/>
            </a:endParaRPr>
          </a:p>
        </p:txBody>
      </p:sp>
      <p:sp>
        <p:nvSpPr>
          <p:cNvPr id="8" name="テキスト ボックス 18">
            <a:extLst>
              <a:ext uri="{FF2B5EF4-FFF2-40B4-BE49-F238E27FC236}">
                <a16:creationId xmlns:a16="http://schemas.microsoft.com/office/drawing/2014/main" id="{A34F640D-ED1D-46EC-98FF-256645D9A554}"/>
              </a:ext>
            </a:extLst>
          </p:cNvPr>
          <p:cNvSpPr txBox="1">
            <a:spLocks noChangeArrowheads="1"/>
          </p:cNvSpPr>
          <p:nvPr/>
        </p:nvSpPr>
        <p:spPr bwMode="auto">
          <a:xfrm>
            <a:off x="-15552" y="5687670"/>
            <a:ext cx="8589963" cy="261610"/>
          </a:xfrm>
          <a:prstGeom prst="rect">
            <a:avLst/>
          </a:prstGeom>
          <a:noFill/>
          <a:ln w="9525">
            <a:noFill/>
            <a:miter lim="800000"/>
            <a:headEnd/>
            <a:tailEnd/>
          </a:ln>
        </p:spPr>
        <p:txBody>
          <a:bodyPr>
            <a:spAutoFit/>
          </a:bodyPr>
          <a:lstStyle/>
          <a:p>
            <a:pPr>
              <a:defRPr/>
            </a:pPr>
            <a:r>
              <a:rPr lang="ja-JP" altLang="en-US" sz="1100" b="1" dirty="0">
                <a:latin typeface="Calibri" pitchFamily="34" charset="0"/>
                <a:ea typeface="ＭＳ Ｐゴシック" pitchFamily="50" charset="-128"/>
              </a:rPr>
              <a:t>６．外国の実施機関</a:t>
            </a:r>
            <a:endParaRPr lang="en-US" altLang="ja-JP" sz="11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テキスト ボックス 6"/>
          <p:cNvSpPr txBox="1">
            <a:spLocks noChangeArrowheads="1"/>
          </p:cNvSpPr>
          <p:nvPr/>
        </p:nvSpPr>
        <p:spPr bwMode="auto">
          <a:xfrm>
            <a:off x="200026" y="620688"/>
            <a:ext cx="8790904"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r>
              <a:rPr lang="ja-JP" altLang="en-US" sz="1100" dirty="0">
                <a:solidFill>
                  <a:srgbClr val="FF0000"/>
                </a:solidFill>
              </a:rPr>
              <a:t>○○○○に関する研究開発</a:t>
            </a: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r>
              <a:rPr lang="ja-JP" altLang="en-US" sz="1100" dirty="0">
                <a:solidFill>
                  <a:srgbClr val="FF0000"/>
                </a:solidFill>
              </a:rPr>
              <a:t>△△ △△ △△技術による実証</a:t>
            </a:r>
            <a:endParaRPr lang="en-US" altLang="ja-JP" sz="1100" dirty="0">
              <a:solidFill>
                <a:srgbClr val="FF0000"/>
              </a:solidFill>
            </a:endParaRPr>
          </a:p>
          <a:p>
            <a:pPr eaLnBrk="1" hangingPunct="1">
              <a:spcBef>
                <a:spcPct val="0"/>
              </a:spcBef>
              <a:buFontTx/>
              <a:buNone/>
            </a:pPr>
            <a:r>
              <a:rPr lang="ja-JP" altLang="en-US" sz="1100" dirty="0"/>
              <a:t>◆受託者　</a:t>
            </a:r>
            <a:r>
              <a:rPr lang="ja-JP" altLang="en-US" sz="1100" dirty="0">
                <a:latin typeface="ＭＳ ゴシック" panose="020B0609070205080204" pitchFamily="49" charset="-128"/>
                <a:ea typeface="ＭＳ ゴシック" panose="020B0609070205080204" pitchFamily="49" charset="-128"/>
              </a:rPr>
              <a:t>　　　</a:t>
            </a:r>
            <a:r>
              <a:rPr lang="ja-JP" altLang="en-US" sz="1100" dirty="0">
                <a:solidFill>
                  <a:srgbClr val="FF0000"/>
                </a:solidFill>
              </a:rPr>
              <a:t>□□□□（株）、（大）○○○大学、（一社）〇〇協会、（学）△△学院</a:t>
            </a:r>
            <a:endParaRPr lang="en-US" altLang="ja-JP" sz="1100" dirty="0">
              <a:solidFill>
                <a:srgbClr val="FF0000"/>
              </a:solidFill>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a:t>
            </a:r>
            <a:r>
              <a:rPr lang="ja-JP" altLang="en-US" sz="1100" dirty="0">
                <a:solidFill>
                  <a:srgbClr val="FF0000"/>
                </a:solidFill>
                <a:latin typeface="ＭＳ ゴシック" panose="020B0609070205080204" pitchFamily="49" charset="-128"/>
                <a:ea typeface="ＭＳ ゴシック" panose="020B0609070205080204" pitchFamily="49" charset="-128"/>
              </a:rPr>
              <a:t>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年間）</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研究開発予算（契約額）　</a:t>
            </a:r>
            <a:r>
              <a:rPr lang="ja-JP" altLang="en-US" sz="1100" dirty="0">
                <a:solidFill>
                  <a:srgbClr val="FF0000"/>
                </a:solidFill>
                <a:latin typeface="ＭＳ ゴシック" panose="020B0609070205080204" pitchFamily="49" charset="-128"/>
                <a:ea typeface="ＭＳ ゴシック" panose="020B0609070205080204" pitchFamily="49" charset="-128"/>
              </a:rPr>
              <a:t>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年度から令和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年度までの総額</a:t>
            </a:r>
            <a:r>
              <a:rPr lang="en-US" altLang="ja-JP" sz="1100" dirty="0">
                <a:solidFill>
                  <a:srgbClr val="FF0000"/>
                </a:solidFill>
                <a:latin typeface="ＭＳ ゴシック" panose="020B0609070205080204" pitchFamily="49" charset="-128"/>
                <a:ea typeface="ＭＳ ゴシック" panose="020B0609070205080204" pitchFamily="49" charset="-128"/>
              </a:rPr>
              <a:t>999</a:t>
            </a:r>
            <a:r>
              <a:rPr lang="ja-JP" altLang="en-US" sz="1100" dirty="0">
                <a:solidFill>
                  <a:srgbClr val="FF0000"/>
                </a:solidFill>
                <a:latin typeface="ＭＳ ゴシック" panose="020B0609070205080204" pitchFamily="49" charset="-128"/>
                <a:ea typeface="ＭＳ ゴシック" panose="020B0609070205080204" pitchFamily="49" charset="-128"/>
              </a:rPr>
              <a:t>百万円（令和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99</a:t>
            </a:r>
            <a:r>
              <a:rPr lang="ja-JP" altLang="en-US" sz="1100" dirty="0">
                <a:solidFill>
                  <a:srgbClr val="FF0000"/>
                </a:solidFill>
                <a:latin typeface="ＭＳ ゴシック" panose="020B0609070205080204" pitchFamily="49" charset="-128"/>
                <a:ea typeface="ＭＳ ゴシック" panose="020B0609070205080204" pitchFamily="49" charset="-128"/>
              </a:rPr>
              <a:t>百万円）</a:t>
            </a:r>
          </a:p>
        </p:txBody>
      </p:sp>
      <p:sp>
        <p:nvSpPr>
          <p:cNvPr id="1005" name="角丸四角形 1004"/>
          <p:cNvSpPr/>
          <p:nvPr/>
        </p:nvSpPr>
        <p:spPr bwMode="auto">
          <a:xfrm>
            <a:off x="2806700" y="5733256"/>
            <a:ext cx="1949227" cy="604614"/>
          </a:xfrm>
          <a:prstGeom prst="roundRect">
            <a:avLst>
              <a:gd name="adj" fmla="val 6376"/>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が光ファイバ数</a:t>
            </a:r>
            <a:r>
              <a:rPr lang="ja-JP" altLang="ja-JP" sz="1000" dirty="0">
                <a:solidFill>
                  <a:schemeClr val="tx1"/>
                </a:solidFill>
                <a:latin typeface="Times New Roman" pitchFamily="18" charset="0"/>
              </a:rPr>
              <a:t>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に超加法的に比例して増加</a:t>
            </a:r>
            <a:endParaRPr lang="ja-JP" altLang="en-US" dirty="0">
              <a:solidFill>
                <a:srgbClr val="FFFFFF"/>
              </a:solidFill>
            </a:endParaRPr>
          </a:p>
        </p:txBody>
      </p:sp>
      <p:grpSp>
        <p:nvGrpSpPr>
          <p:cNvPr id="32" name="グループ化 1022"/>
          <p:cNvGrpSpPr>
            <a:grpSpLocks/>
          </p:cNvGrpSpPr>
          <p:nvPr/>
        </p:nvGrpSpPr>
        <p:grpSpPr bwMode="auto">
          <a:xfrm>
            <a:off x="344488" y="2600623"/>
            <a:ext cx="4476750" cy="2124521"/>
            <a:chOff x="200472" y="3861854"/>
            <a:chExt cx="4680857" cy="2735498"/>
          </a:xfrm>
          <a:solidFill>
            <a:srgbClr val="FFFF66"/>
          </a:solidFill>
        </p:grpSpPr>
        <p:sp>
          <p:nvSpPr>
            <p:cNvPr id="33" name="角丸四角形 32"/>
            <p:cNvSpPr/>
            <p:nvPr/>
          </p:nvSpPr>
          <p:spPr>
            <a:xfrm>
              <a:off x="200472" y="3861854"/>
              <a:ext cx="4680857" cy="2735498"/>
            </a:xfrm>
            <a:prstGeom prst="roundRect">
              <a:avLst>
                <a:gd name="adj" fmla="val 254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5" name="Text Box 13"/>
            <p:cNvSpPr txBox="1">
              <a:spLocks noChangeAspect="1" noChangeArrowheads="1"/>
            </p:cNvSpPr>
            <p:nvPr/>
          </p:nvSpPr>
          <p:spPr bwMode="auto">
            <a:xfrm>
              <a:off x="1424435" y="5379740"/>
              <a:ext cx="360362" cy="334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34888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grpSp>
        <p:nvGrpSpPr>
          <p:cNvPr id="2060" name="グループ化 1022"/>
          <p:cNvGrpSpPr>
            <a:grpSpLocks/>
          </p:cNvGrpSpPr>
          <p:nvPr/>
        </p:nvGrpSpPr>
        <p:grpSpPr bwMode="auto">
          <a:xfrm>
            <a:off x="344488" y="4903638"/>
            <a:ext cx="4476750" cy="1909737"/>
            <a:chOff x="200472" y="3861854"/>
            <a:chExt cx="4680857" cy="2735498"/>
          </a:xfrm>
        </p:grpSpPr>
        <p:sp>
          <p:nvSpPr>
            <p:cNvPr id="1944" name="角丸四角形 1943"/>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5" name="角丸四角形 24"/>
          <p:cNvSpPr/>
          <p:nvPr/>
        </p:nvSpPr>
        <p:spPr bwMode="auto">
          <a:xfrm>
            <a:off x="5097463" y="4903638"/>
            <a:ext cx="4476750" cy="1921595"/>
          </a:xfrm>
          <a:prstGeom prst="roundRect">
            <a:avLst>
              <a:gd name="adj" fmla="val 2544"/>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Ｐゴシック" pitchFamily="50" charset="-128"/>
              </a:rPr>
              <a:t>研究開発成果：世界最高効率○○○○デバイスの実現</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量子通信や量子コンピュータでは単一光子光源や偏光もつれ光子対を高効率で発生させる技術が重要。光導波路を用いた高非線形性をもつ光子対発生デバイスが必要。従来デバイスは効率が低く実現性が乏しい。</a:t>
            </a:r>
          </a:p>
          <a:p>
            <a:pPr marL="266700" indent="-88900">
              <a:defRPr/>
            </a:pPr>
            <a:r>
              <a:rPr lang="ja-JP" altLang="en-US" sz="900" dirty="0">
                <a:solidFill>
                  <a:schemeClr val="tx1"/>
                </a:solidFill>
                <a:latin typeface="ＭＳ Ｐゴシック" pitchFamily="50" charset="-128"/>
              </a:rPr>
              <a:t>●本研究開発では、高効率分極反転波長変換デバイスを強閉じこめ導波路で実現し、直交偏光をもつ光子対発生に成功。</a:t>
            </a:r>
            <a:r>
              <a:rPr lang="ja-JP" altLang="en-US" sz="900" u="sng" dirty="0">
                <a:solidFill>
                  <a:srgbClr val="FF0000"/>
                </a:solidFill>
                <a:latin typeface="ＭＳ Ｐゴシック" pitchFamily="50" charset="-128"/>
              </a:rPr>
              <a:t>世界最高効率</a:t>
            </a:r>
            <a:r>
              <a:rPr lang="ja-JP" altLang="en-US" sz="900" dirty="0">
                <a:solidFill>
                  <a:srgbClr val="FF0000"/>
                </a:solidFill>
                <a:latin typeface="ＭＳ Ｐゴシック" pitchFamily="50" charset="-128"/>
              </a:rPr>
              <a:t>を得た</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a:defRPr/>
            </a:pPr>
            <a:r>
              <a:rPr lang="ja-JP" altLang="en-US" sz="1200" b="1" dirty="0">
                <a:solidFill>
                  <a:schemeClr val="tx1"/>
                </a:solidFill>
                <a:latin typeface="ＭＳ Ｐゴシック" pitchFamily="50" charset="-128"/>
              </a:rPr>
              <a:t>研究開発成果：超高速</a:t>
            </a:r>
            <a:r>
              <a:rPr lang="en-US" altLang="ja-JP" sz="1200" b="1" dirty="0">
                <a:solidFill>
                  <a:schemeClr val="tx1"/>
                </a:solidFill>
                <a:latin typeface="ＭＳ Ｐゴシック" pitchFamily="50" charset="-128"/>
              </a:rPr>
              <a:t>640Gbps</a:t>
            </a:r>
            <a:r>
              <a:rPr lang="ja-JP" altLang="en-US" sz="1200" b="1" dirty="0">
                <a:solidFill>
                  <a:schemeClr val="tx1"/>
                </a:solidFill>
                <a:latin typeface="ＭＳ Ｐゴシック" pitchFamily="50" charset="-128"/>
              </a:rPr>
              <a:t>の○○○○に成功</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クロック再生は、大容量・高速通信においてデータパケットをスイッチングするのに不可欠な技術。しかしクロック再生に必要なデータパケットと局発光との比較器は、高速応答が困難であったため</a:t>
            </a:r>
            <a:r>
              <a:rPr lang="en-US" altLang="ja-JP" sz="900" dirty="0">
                <a:solidFill>
                  <a:schemeClr val="tx1"/>
                </a:solidFill>
                <a:latin typeface="ＭＳ Ｐゴシック" pitchFamily="50" charset="-128"/>
              </a:rPr>
              <a:t>640Gbps</a:t>
            </a:r>
            <a:r>
              <a:rPr lang="ja-JP" altLang="en-US" sz="900" dirty="0" err="1">
                <a:solidFill>
                  <a:schemeClr val="tx1"/>
                </a:solidFill>
                <a:latin typeface="ＭＳ Ｐゴシック" pitchFamily="50" charset="-128"/>
              </a:rPr>
              <a:t>のような</a:t>
            </a:r>
            <a:r>
              <a:rPr lang="ja-JP" altLang="en-US" sz="900" dirty="0">
                <a:solidFill>
                  <a:schemeClr val="tx1"/>
                </a:solidFill>
                <a:latin typeface="ＭＳ Ｐゴシック" pitchFamily="50" charset="-128"/>
              </a:rPr>
              <a:t>超高速通信では信号の歪みが生じていた。</a:t>
            </a:r>
          </a:p>
          <a:p>
            <a:pPr marL="266700" indent="-88900">
              <a:defRPr/>
            </a:pPr>
            <a:r>
              <a:rPr lang="ja-JP" altLang="en-US" sz="900" dirty="0">
                <a:solidFill>
                  <a:schemeClr val="tx1"/>
                </a:solidFill>
                <a:latin typeface="ＭＳ Ｐゴシック" pitchFamily="50" charset="-128"/>
              </a:rPr>
              <a:t>●本研究開発では、</a:t>
            </a:r>
            <a:r>
              <a:rPr lang="en-US" altLang="ja-JP" sz="900" dirty="0">
                <a:solidFill>
                  <a:schemeClr val="tx1"/>
                </a:solidFill>
                <a:latin typeface="ＭＳ Ｐゴシック" pitchFamily="50" charset="-128"/>
              </a:rPr>
              <a:t> </a:t>
            </a:r>
            <a:r>
              <a:rPr lang="en-US" altLang="ja-JP" sz="900" b="1" dirty="0">
                <a:solidFill>
                  <a:schemeClr val="tx1"/>
                </a:solidFill>
                <a:latin typeface="ＭＳ Ｐゴシック" pitchFamily="50" charset="-128"/>
              </a:rPr>
              <a:t>640Gbps</a:t>
            </a:r>
            <a:r>
              <a:rPr lang="en-US" altLang="ja-JP" sz="900" dirty="0">
                <a:solidFill>
                  <a:schemeClr val="tx1"/>
                </a:solidFill>
                <a:latin typeface="ＭＳ Ｐゴシック" pitchFamily="50" charset="-128"/>
              </a:rPr>
              <a:t> </a:t>
            </a:r>
            <a:r>
              <a:rPr lang="ja-JP" altLang="en-US" sz="900" dirty="0">
                <a:solidFill>
                  <a:schemeClr val="tx1"/>
                </a:solidFill>
                <a:latin typeface="ＭＳ Ｐゴシック" pitchFamily="50" charset="-128"/>
              </a:rPr>
              <a:t>の高速光通信の比較器として導波路非線形光学モジュールを適用。</a:t>
            </a:r>
            <a:r>
              <a:rPr lang="en-US" altLang="ja-JP" sz="900" dirty="0">
                <a:solidFill>
                  <a:srgbClr val="FF0000"/>
                </a:solidFill>
                <a:latin typeface="ＭＳ Ｐゴシック" pitchFamily="50" charset="-128"/>
              </a:rPr>
              <a:t>50km</a:t>
            </a:r>
            <a:r>
              <a:rPr lang="ja-JP" altLang="en-US" sz="900" dirty="0">
                <a:solidFill>
                  <a:srgbClr val="FF0000"/>
                </a:solidFill>
                <a:latin typeface="ＭＳ Ｐゴシック" pitchFamily="50" charset="-128"/>
              </a:rPr>
              <a:t>ファイバ伝送後の</a:t>
            </a:r>
            <a:r>
              <a:rPr lang="en-US" altLang="ja-JP" sz="900" b="1" dirty="0">
                <a:solidFill>
                  <a:srgbClr val="FF0000"/>
                </a:solidFill>
                <a:latin typeface="ＭＳ Ｐゴシック" pitchFamily="50" charset="-128"/>
              </a:rPr>
              <a:t>640Gbps</a:t>
            </a:r>
            <a:r>
              <a:rPr lang="ja-JP" altLang="en-US" sz="900" dirty="0">
                <a:solidFill>
                  <a:srgbClr val="FF0000"/>
                </a:solidFill>
                <a:latin typeface="ＭＳ Ｐゴシック" pitchFamily="50" charset="-128"/>
              </a:rPr>
              <a:t>クロック再生に成功</a:t>
            </a:r>
            <a:r>
              <a:rPr lang="ja-JP" altLang="en-US" sz="900" dirty="0">
                <a:solidFill>
                  <a:schemeClr val="tx1"/>
                </a:solidFill>
                <a:latin typeface="ＭＳ Ｐゴシック" pitchFamily="50" charset="-128"/>
              </a:rPr>
              <a:t>。</a:t>
            </a:r>
            <a:endParaRPr lang="ja-JP" altLang="en-US" dirty="0">
              <a:solidFill>
                <a:srgbClr val="FFFFFF"/>
              </a:solidFill>
            </a:endParaRPr>
          </a:p>
        </p:txBody>
      </p:sp>
      <p:sp>
        <p:nvSpPr>
          <p:cNvPr id="29" name="角丸四角形 28"/>
          <p:cNvSpPr/>
          <p:nvPr/>
        </p:nvSpPr>
        <p:spPr bwMode="auto">
          <a:xfrm>
            <a:off x="5097463" y="2609230"/>
            <a:ext cx="4476750" cy="2127846"/>
          </a:xfrm>
          <a:prstGeom prst="roundRect">
            <a:avLst>
              <a:gd name="adj" fmla="val 2544"/>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defRPr/>
            </a:pPr>
            <a:r>
              <a:rPr lang="ja-JP" altLang="en-US" sz="1200" b="1" dirty="0">
                <a:solidFill>
                  <a:schemeClr val="tx1"/>
                </a:solidFill>
                <a:latin typeface="ＭＳ Ｐゴシック" pitchFamily="50" charset="-128"/>
              </a:rPr>
              <a:t>研究開発項目</a:t>
            </a:r>
            <a:r>
              <a:rPr lang="en-US" altLang="ja-JP" sz="1200" b="1" dirty="0">
                <a:solidFill>
                  <a:schemeClr val="tx1"/>
                </a:solidFill>
                <a:latin typeface="ＭＳ Ｐゴシック" pitchFamily="50" charset="-128"/>
              </a:rPr>
              <a:t>1</a:t>
            </a:r>
            <a:r>
              <a:rPr lang="ja-JP" altLang="en-US" sz="1200" b="1" dirty="0">
                <a:solidFill>
                  <a:schemeClr val="tx1"/>
                </a:solidFill>
                <a:latin typeface="ＭＳ Ｐゴシック" pitchFamily="50" charset="-128"/>
              </a:rPr>
              <a:t>：</a:t>
            </a:r>
            <a:r>
              <a:rPr lang="en-US" altLang="ja-JP" sz="1200" b="1" dirty="0">
                <a:solidFill>
                  <a:schemeClr val="tx1"/>
                </a:solidFill>
                <a:latin typeface="ＭＳ Ｐゴシック" pitchFamily="50" charset="-128"/>
              </a:rPr>
              <a:t>A</a:t>
            </a:r>
            <a:r>
              <a:rPr lang="ja-JP" altLang="en-US" sz="1200" b="1" dirty="0">
                <a:solidFill>
                  <a:schemeClr val="tx1"/>
                </a:solidFill>
                <a:latin typeface="ＭＳ Ｐゴシック" pitchFamily="50" charset="-128"/>
              </a:rPr>
              <a:t>　○○○○○○セキュリティ技術</a:t>
            </a:r>
          </a:p>
          <a:p>
            <a:pPr marL="177800">
              <a:defRPr/>
            </a:pPr>
            <a:r>
              <a:rPr lang="ja-JP" altLang="en-US" sz="900" dirty="0">
                <a:solidFill>
                  <a:schemeClr val="tx1"/>
                </a:solidFill>
                <a:latin typeface="ＭＳ Ｐゴシック" pitchFamily="50" charset="-128"/>
              </a:rPr>
              <a:t>量子暗号技術を活用するためには、実使用環境下でのフルシステム連続動作を実現することが不可欠。</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●本研究開発では、装置の要素技術として、環境温度に依存しない光子変調技術、</a:t>
            </a:r>
            <a:r>
              <a:rPr lang="ja-JP" altLang="en-US" sz="900" u="sng" dirty="0">
                <a:solidFill>
                  <a:srgbClr val="FF0000"/>
                </a:solidFill>
                <a:latin typeface="ＭＳ Ｐゴシック" pitchFamily="50" charset="-128"/>
              </a:rPr>
              <a:t>世界 最速・最高感度</a:t>
            </a:r>
            <a:r>
              <a:rPr lang="ja-JP" altLang="en-US" sz="900" dirty="0">
                <a:solidFill>
                  <a:schemeClr val="tx1"/>
                </a:solidFill>
                <a:latin typeface="ＭＳ Ｐゴシック" pitchFamily="50" charset="-128"/>
              </a:rPr>
              <a:t>の光子検出器を</a:t>
            </a:r>
            <a:r>
              <a:rPr lang="ja-JP" altLang="en-US" sz="900" u="sng" dirty="0">
                <a:solidFill>
                  <a:srgbClr val="FF0000"/>
                </a:solidFill>
                <a:latin typeface="ＭＳ Ｐゴシック" pitchFamily="50" charset="-128"/>
              </a:rPr>
              <a:t>世界で初めて開発し、装置化</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marL="177800">
              <a:defRPr/>
            </a:pPr>
            <a:r>
              <a:rPr lang="ja-JP" altLang="en-US" sz="900" dirty="0">
                <a:solidFill>
                  <a:schemeClr val="tx1"/>
                </a:solidFill>
                <a:latin typeface="Arial" charset="0"/>
              </a:rPr>
              <a:t>●商用光ファイバーを用いて、</a:t>
            </a:r>
            <a:r>
              <a:rPr lang="en-US" altLang="ja-JP" sz="900" dirty="0">
                <a:solidFill>
                  <a:schemeClr val="tx1"/>
                </a:solidFill>
                <a:latin typeface="Arial" charset="0"/>
              </a:rPr>
              <a:t>14</a:t>
            </a:r>
            <a:r>
              <a:rPr lang="ja-JP" altLang="en-US" sz="900" dirty="0">
                <a:solidFill>
                  <a:schemeClr val="tx1"/>
                </a:solidFill>
                <a:latin typeface="Arial" charset="0"/>
              </a:rPr>
              <a:t>日間連続して</a:t>
            </a:r>
            <a:r>
              <a:rPr lang="ja-JP" altLang="en-US" sz="900" u="sng" dirty="0">
                <a:solidFill>
                  <a:srgbClr val="FF0000"/>
                </a:solidFill>
                <a:latin typeface="Arial" charset="0"/>
              </a:rPr>
              <a:t>世界最速の量子暗号鍵生成に成功</a:t>
            </a:r>
            <a:r>
              <a:rPr lang="ja-JP" altLang="en-US" sz="900" dirty="0">
                <a:solidFill>
                  <a:schemeClr val="tx1"/>
                </a:solidFill>
                <a:latin typeface="Arial" charset="0"/>
              </a:rPr>
              <a:t> 。</a:t>
            </a:r>
            <a:endParaRPr lang="en-US" altLang="ja-JP" sz="900" dirty="0">
              <a:solidFill>
                <a:schemeClr val="tx1"/>
              </a:solidFill>
              <a:latin typeface="Arial" charset="0"/>
            </a:endParaRPr>
          </a:p>
          <a:p>
            <a:pPr>
              <a:defRPr/>
            </a:pPr>
            <a:r>
              <a:rPr lang="ja-JP" altLang="en-US" sz="1200" b="1" dirty="0">
                <a:solidFill>
                  <a:schemeClr val="tx1"/>
                </a:solidFill>
                <a:latin typeface="Arial" charset="0"/>
              </a:rPr>
              <a:t>研究開発成果：</a:t>
            </a:r>
            <a:r>
              <a:rPr lang="en-US" altLang="ja-JP" sz="1200" b="1" dirty="0">
                <a:solidFill>
                  <a:schemeClr val="tx1"/>
                </a:solidFill>
                <a:latin typeface="Arial" charset="0"/>
              </a:rPr>
              <a:t>B</a:t>
            </a:r>
            <a:r>
              <a:rPr lang="ja-JP" altLang="en-US" sz="1200" b="1" dirty="0">
                <a:solidFill>
                  <a:schemeClr val="tx1"/>
                </a:solidFill>
                <a:latin typeface="Arial" charset="0"/>
              </a:rPr>
              <a:t>　○○○○○○ネットワーク技術</a:t>
            </a:r>
            <a:endParaRPr lang="en-US" altLang="ja-JP" sz="1200" b="1" dirty="0">
              <a:solidFill>
                <a:schemeClr val="tx1"/>
              </a:solidFill>
              <a:latin typeface="Arial" charset="0"/>
            </a:endParaRPr>
          </a:p>
          <a:p>
            <a:pPr indent="177800">
              <a:defRPr/>
            </a:pPr>
            <a:r>
              <a:rPr lang="ja-JP" altLang="en-US" sz="900" dirty="0">
                <a:solidFill>
                  <a:schemeClr val="tx1"/>
                </a:solidFill>
                <a:latin typeface="ＭＳ Ｐゴシック" pitchFamily="50" charset="-128"/>
              </a:rPr>
              <a:t>従来比</a:t>
            </a:r>
            <a:r>
              <a:rPr lang="en-US" altLang="ja-JP" sz="900" dirty="0">
                <a:solidFill>
                  <a:schemeClr val="tx1"/>
                </a:solidFill>
                <a:latin typeface="ＭＳ Ｐゴシック" pitchFamily="50" charset="-128"/>
              </a:rPr>
              <a:t>100</a:t>
            </a:r>
            <a:r>
              <a:rPr lang="ja-JP" altLang="en-US" sz="900" dirty="0">
                <a:solidFill>
                  <a:schemeClr val="tx1"/>
                </a:solidFill>
                <a:latin typeface="ＭＳ Ｐゴシック" pitchFamily="50" charset="-128"/>
              </a:rPr>
              <a:t>倍以上の高速量子鍵配送が課題。</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●本研究開発では、装置の基本構成要素として</a:t>
            </a:r>
            <a:r>
              <a:rPr lang="ja-JP" altLang="en-US" sz="900" dirty="0">
                <a:solidFill>
                  <a:srgbClr val="FF0000"/>
                </a:solidFill>
                <a:latin typeface="ＭＳ Ｐゴシック" pitchFamily="50" charset="-128"/>
              </a:rPr>
              <a:t>平面光回路による光子変復調サブシステムを</a:t>
            </a:r>
            <a:r>
              <a:rPr lang="ja-JP" altLang="en-US" sz="900" u="sng" dirty="0">
                <a:solidFill>
                  <a:srgbClr val="FF0000"/>
                </a:solidFill>
                <a:latin typeface="ＭＳ Ｐゴシック" pitchFamily="50" charset="-128"/>
              </a:rPr>
              <a:t>世界で初めて開発</a:t>
            </a:r>
            <a:r>
              <a:rPr lang="ja-JP" altLang="en-US" sz="900" dirty="0">
                <a:solidFill>
                  <a:schemeClr val="tx1"/>
                </a:solidFill>
                <a:latin typeface="ＭＳ Ｐゴシック" pitchFamily="50" charset="-128"/>
              </a:rPr>
              <a:t>さらに、</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●これと</a:t>
            </a:r>
            <a:r>
              <a:rPr lang="en-US" altLang="ja-JP" sz="900" dirty="0">
                <a:solidFill>
                  <a:schemeClr val="tx1"/>
                </a:solidFill>
                <a:latin typeface="ＭＳ Ｐゴシック" pitchFamily="50" charset="-128"/>
              </a:rPr>
              <a:t>NICT</a:t>
            </a:r>
            <a:r>
              <a:rPr lang="ja-JP" altLang="en-US" sz="900" dirty="0">
                <a:solidFill>
                  <a:schemeClr val="tx1"/>
                </a:solidFill>
                <a:latin typeface="ＭＳ Ｐゴシック" pitchFamily="50" charset="-128"/>
              </a:rPr>
              <a:t>による超伝導光子検出器を用いたフィールド量子鍵配送により、</a:t>
            </a:r>
            <a:r>
              <a:rPr lang="ja-JP" altLang="en-US" sz="900" u="sng" dirty="0">
                <a:solidFill>
                  <a:srgbClr val="FF0000"/>
                </a:solidFill>
                <a:latin typeface="ＭＳ Ｐゴシック" pitchFamily="50" charset="-128"/>
              </a:rPr>
              <a:t>世界最高性能を実証。</a:t>
            </a:r>
            <a:endParaRPr lang="en-US" altLang="ja-JP" sz="900" dirty="0">
              <a:solidFill>
                <a:schemeClr val="tx1"/>
              </a:solidFill>
              <a:latin typeface="ＭＳ Ｐゴシック" pitchFamily="50" charset="-128"/>
            </a:endParaRPr>
          </a:p>
          <a:p>
            <a:pPr indent="177800">
              <a:defRPr/>
            </a:pPr>
            <a:r>
              <a:rPr lang="ja-JP" altLang="en-US" sz="900" dirty="0">
                <a:solidFill>
                  <a:schemeClr val="tx1"/>
                </a:solidFill>
                <a:latin typeface="ＭＳ Ｐゴシック" pitchFamily="50" charset="-128"/>
              </a:rPr>
              <a:t>●今後、世界に先駆け大容量リアルタイム鍵生成システムの開発。</a:t>
            </a:r>
            <a:endParaRPr lang="ja-JP" altLang="en-US" dirty="0">
              <a:solidFill>
                <a:srgbClr val="FFFFFF"/>
              </a:solidFill>
            </a:endParaRPr>
          </a:p>
        </p:txBody>
      </p:sp>
      <p:sp>
        <p:nvSpPr>
          <p:cNvPr id="34" name="Text Box 2"/>
          <p:cNvSpPr txBox="1">
            <a:spLocks noChangeArrowheads="1"/>
          </p:cNvSpPr>
          <p:nvPr/>
        </p:nvSpPr>
        <p:spPr bwMode="auto">
          <a:xfrm>
            <a:off x="7689304" y="692696"/>
            <a:ext cx="2184276" cy="342900"/>
          </a:xfrm>
          <a:prstGeom prst="rect">
            <a:avLst/>
          </a:prstGeom>
          <a:solidFill>
            <a:srgbClr val="FFFFFF"/>
          </a:solidFill>
          <a:ln w="19050">
            <a:solidFill>
              <a:srgbClr val="FF0000"/>
            </a:solidFill>
            <a:miter lim="800000"/>
            <a:headEnd/>
            <a:tailEnd/>
          </a:ln>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None/>
            </a:pPr>
            <a:r>
              <a:rPr lang="ja-JP" altLang="en-US" sz="1000" b="1" dirty="0">
                <a:solidFill>
                  <a:srgbClr val="FF0000"/>
                </a:solidFill>
                <a:latin typeface="Century" pitchFamily="18" charset="0"/>
              </a:rPr>
              <a:t>作成要領　（記入例）</a:t>
            </a:r>
            <a:endParaRPr lang="en-US" altLang="ja-JP" sz="1000" b="1" dirty="0">
              <a:solidFill>
                <a:srgbClr val="FF0000"/>
              </a:solidFill>
              <a:latin typeface="Times New Roman" pitchFamily="18" charset="0"/>
            </a:endParaRPr>
          </a:p>
          <a:p>
            <a:pPr algn="just" eaLnBrk="1" hangingPunct="1">
              <a:spcBef>
                <a:spcPct val="0"/>
              </a:spcBef>
              <a:buFontTx/>
              <a:buNone/>
            </a:pPr>
            <a:r>
              <a:rPr lang="ja-JP" altLang="en-US" sz="900" b="1" dirty="0">
                <a:solidFill>
                  <a:srgbClr val="FF0000"/>
                </a:solidFill>
                <a:latin typeface="Century" pitchFamily="18" charset="0"/>
              </a:rPr>
              <a:t>提出時に本ページ以下は削除してください</a:t>
            </a:r>
            <a:endParaRPr lang="ja-JP" altLang="ja-JP" sz="1800" dirty="0">
              <a:latin typeface="Arial" charset="0"/>
            </a:endParaRPr>
          </a:p>
        </p:txBody>
      </p:sp>
      <p:sp>
        <p:nvSpPr>
          <p:cNvPr id="36" name="テキスト ボックス 290"/>
          <p:cNvSpPr txBox="1">
            <a:spLocks noChangeArrowheads="1"/>
          </p:cNvSpPr>
          <p:nvPr/>
        </p:nvSpPr>
        <p:spPr bwMode="auto">
          <a:xfrm>
            <a:off x="128588" y="1984325"/>
            <a:ext cx="95853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solidFill>
                  <a:srgbClr val="FF0000"/>
                </a:solidFill>
                <a:latin typeface="ＭＳ Ｐゴシック" charset="-128"/>
              </a:rPr>
              <a:t>・ＸＸ</a:t>
            </a:r>
            <a:r>
              <a:rPr lang="ja-JP" altLang="en-US" sz="1100" dirty="0">
                <a:solidFill>
                  <a:srgbClr val="FF0000"/>
                </a:solidFill>
                <a:latin typeface="Arial" charset="0"/>
              </a:rPr>
              <a:t>年までに、都市圏対応型の暗号システムを実現し、安全かつ秘匿性の高い情報通信を実現するとともに、ＸＸ</a:t>
            </a:r>
            <a:r>
              <a:rPr lang="ja-JP" altLang="en-US" sz="1100" dirty="0">
                <a:solidFill>
                  <a:srgbClr val="FF0000"/>
                </a:solidFill>
                <a:latin typeface="ＭＳ Ｐゴシック" charset="-128"/>
              </a:rPr>
              <a:t>年までに、従来の光通信では実現不可能な大容量化と高秘匿性を同時に確保する情報通信ネットワークを実現する。</a:t>
            </a:r>
          </a:p>
        </p:txBody>
      </p:sp>
      <p:sp>
        <p:nvSpPr>
          <p:cNvPr id="37" name="Text Box 2410"/>
          <p:cNvSpPr txBox="1">
            <a:spLocks noChangeArrowheads="1"/>
          </p:cNvSpPr>
          <p:nvPr/>
        </p:nvSpPr>
        <p:spPr bwMode="auto">
          <a:xfrm>
            <a:off x="3872880" y="2382912"/>
            <a:ext cx="987404" cy="254000"/>
          </a:xfrm>
          <a:prstGeom prst="rect">
            <a:avLst/>
          </a:prstGeom>
          <a:noFill/>
          <a:ln w="9525">
            <a:solidFill>
              <a:srgbClr val="FF0000"/>
            </a:solidFill>
            <a:miter lim="800000"/>
            <a:headEnd/>
            <a:tailEnd/>
          </a:ln>
        </p:spPr>
        <p:txBody>
          <a:bodyPr wrap="square">
            <a:spAutoFit/>
          </a:bodyPr>
          <a:lstStyle/>
          <a:p>
            <a:pPr algn="ctr">
              <a:defRPr/>
            </a:pPr>
            <a:r>
              <a:rPr lang="ja-JP" altLang="en-US" sz="1050" dirty="0">
                <a:solidFill>
                  <a:srgbClr val="0000FF"/>
                </a:solidFill>
              </a:rPr>
              <a:t>研究開発目標</a:t>
            </a:r>
          </a:p>
        </p:txBody>
      </p:sp>
      <p:sp>
        <p:nvSpPr>
          <p:cNvPr id="38" name="Text Box 2410"/>
          <p:cNvSpPr txBox="1">
            <a:spLocks noChangeArrowheads="1"/>
          </p:cNvSpPr>
          <p:nvPr/>
        </p:nvSpPr>
        <p:spPr bwMode="auto">
          <a:xfrm>
            <a:off x="8623994" y="2374974"/>
            <a:ext cx="1008956" cy="2619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1050" dirty="0">
                <a:solidFill>
                  <a:srgbClr val="0000FF"/>
                </a:solidFill>
              </a:rPr>
              <a:t>研究開発成果</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3</a:t>
            </a:fld>
            <a:endParaRPr lang="en-US" altLang="ja-JP" sz="1400" dirty="0">
              <a:latin typeface="HG丸ｺﾞｼｯｸM-PRO" pitchFamily="50" charset="-128"/>
              <a:ea typeface="HG丸ｺﾞｼｯｸM-PRO" pitchFamily="50" charset="-128"/>
            </a:endParaRPr>
          </a:p>
        </p:txBody>
      </p:sp>
      <p:pic>
        <p:nvPicPr>
          <p:cNvPr id="40" name="Picture 1143" descr="MCj042901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935196" y="3185835"/>
            <a:ext cx="364489" cy="313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AutoShape 1144"/>
          <p:cNvSpPr>
            <a:spLocks noChangeArrowheads="1"/>
          </p:cNvSpPr>
          <p:nvPr/>
        </p:nvSpPr>
        <p:spPr bwMode="auto">
          <a:xfrm>
            <a:off x="2091732" y="3254492"/>
            <a:ext cx="310787" cy="278726"/>
          </a:xfrm>
          <a:prstGeom prst="irregularSeal2">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2" name="AutoShape 1145"/>
          <p:cNvSpPr>
            <a:spLocks noChangeArrowheads="1"/>
          </p:cNvSpPr>
          <p:nvPr/>
        </p:nvSpPr>
        <p:spPr bwMode="auto">
          <a:xfrm rot="1975729">
            <a:off x="1798084" y="3617246"/>
            <a:ext cx="855807" cy="464202"/>
          </a:xfrm>
          <a:prstGeom prst="parallelogram">
            <a:avLst>
              <a:gd name="adj" fmla="val 48990"/>
            </a:avLst>
          </a:prstGeom>
          <a:gradFill rotWithShape="1">
            <a:gsLst>
              <a:gs pos="0">
                <a:srgbClr val="DDDDDD"/>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 name="AutoShape 1146"/>
          <p:cNvSpPr>
            <a:spLocks noChangeArrowheads="1"/>
          </p:cNvSpPr>
          <p:nvPr/>
        </p:nvSpPr>
        <p:spPr bwMode="auto">
          <a:xfrm rot="1975729">
            <a:off x="3713081" y="3622369"/>
            <a:ext cx="856950" cy="464202"/>
          </a:xfrm>
          <a:prstGeom prst="parallelogram">
            <a:avLst>
              <a:gd name="adj" fmla="val 49056"/>
            </a:avLst>
          </a:prstGeom>
          <a:gradFill rotWithShape="1">
            <a:gsLst>
              <a:gs pos="0">
                <a:srgbClr val="DDDDDD"/>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4" name="AutoShape 1147"/>
          <p:cNvSpPr>
            <a:spLocks noChangeArrowheads="1"/>
          </p:cNvSpPr>
          <p:nvPr/>
        </p:nvSpPr>
        <p:spPr bwMode="auto">
          <a:xfrm rot="1975729">
            <a:off x="3540548" y="2876367"/>
            <a:ext cx="855807" cy="465227"/>
          </a:xfrm>
          <a:prstGeom prst="parallelogram">
            <a:avLst>
              <a:gd name="adj" fmla="val 48882"/>
            </a:avLst>
          </a:prstGeom>
          <a:gradFill rotWithShape="1">
            <a:gsLst>
              <a:gs pos="0">
                <a:srgbClr val="DDDDDD"/>
              </a:gs>
              <a:gs pos="100000">
                <a:srgbClr val="33C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 name="Oval 1148"/>
          <p:cNvSpPr>
            <a:spLocks noChangeArrowheads="1"/>
          </p:cNvSpPr>
          <p:nvPr/>
        </p:nvSpPr>
        <p:spPr bwMode="auto">
          <a:xfrm>
            <a:off x="2775006" y="3272937"/>
            <a:ext cx="863805" cy="405793"/>
          </a:xfrm>
          <a:prstGeom prst="ellipse">
            <a:avLst/>
          </a:prstGeom>
          <a:gradFill rotWithShape="1">
            <a:gsLst>
              <a:gs pos="0">
                <a:schemeClr val="accent1"/>
              </a:gs>
              <a:gs pos="100000">
                <a:srgbClr val="8789D5"/>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46" name="Picture 1149" descr="j02026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4106" y="2853823"/>
            <a:ext cx="237661" cy="27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150" descr="j02268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2954" y="3577281"/>
            <a:ext cx="357634" cy="30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151" descr="j02026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9528" y="3617246"/>
            <a:ext cx="310787" cy="212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Line 1152"/>
          <p:cNvSpPr>
            <a:spLocks noChangeShapeType="1"/>
          </p:cNvSpPr>
          <p:nvPr/>
        </p:nvSpPr>
        <p:spPr bwMode="auto">
          <a:xfrm flipH="1">
            <a:off x="3477705" y="3620320"/>
            <a:ext cx="249087" cy="15063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0" name="Line 1153"/>
          <p:cNvSpPr>
            <a:spLocks noChangeShapeType="1"/>
          </p:cNvSpPr>
          <p:nvPr/>
        </p:nvSpPr>
        <p:spPr bwMode="auto">
          <a:xfrm flipH="1" flipV="1">
            <a:off x="2681313" y="3911343"/>
            <a:ext cx="277652" cy="12604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 name="AutoShape 1154"/>
          <p:cNvSpPr>
            <a:spLocks noChangeArrowheads="1"/>
          </p:cNvSpPr>
          <p:nvPr/>
        </p:nvSpPr>
        <p:spPr bwMode="auto">
          <a:xfrm>
            <a:off x="3627386" y="3465586"/>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 name="Freeform 1155"/>
          <p:cNvSpPr>
            <a:spLocks noEditPoints="1"/>
          </p:cNvSpPr>
          <p:nvPr/>
        </p:nvSpPr>
        <p:spPr bwMode="auto">
          <a:xfrm>
            <a:off x="3685658" y="3463537"/>
            <a:ext cx="162249" cy="173179"/>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3" name="AutoShape 1156"/>
          <p:cNvSpPr>
            <a:spLocks noChangeArrowheads="1"/>
          </p:cNvSpPr>
          <p:nvPr/>
        </p:nvSpPr>
        <p:spPr bwMode="auto">
          <a:xfrm>
            <a:off x="2902978" y="3903145"/>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4" name="Freeform 1157"/>
          <p:cNvSpPr>
            <a:spLocks noEditPoints="1"/>
          </p:cNvSpPr>
          <p:nvPr/>
        </p:nvSpPr>
        <p:spPr bwMode="auto">
          <a:xfrm>
            <a:off x="2961250" y="3900071"/>
            <a:ext cx="162249" cy="174204"/>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5" name="Freeform 1158"/>
          <p:cNvSpPr>
            <a:spLocks/>
          </p:cNvSpPr>
          <p:nvPr/>
        </p:nvSpPr>
        <p:spPr bwMode="auto">
          <a:xfrm>
            <a:off x="2377382" y="3714595"/>
            <a:ext cx="147395" cy="214168"/>
          </a:xfrm>
          <a:custGeom>
            <a:avLst/>
            <a:gdLst>
              <a:gd name="T0" fmla="*/ 0 w 285"/>
              <a:gd name="T1" fmla="*/ 0 h 450"/>
              <a:gd name="T2" fmla="*/ 0 w 285"/>
              <a:gd name="T3" fmla="*/ 0 h 450"/>
              <a:gd name="T4" fmla="*/ 0 w 285"/>
              <a:gd name="T5" fmla="*/ 0 h 450"/>
              <a:gd name="T6" fmla="*/ 0 w 285"/>
              <a:gd name="T7" fmla="*/ 0 h 450"/>
              <a:gd name="T8" fmla="*/ 0 60000 65536"/>
              <a:gd name="T9" fmla="*/ 0 60000 65536"/>
              <a:gd name="T10" fmla="*/ 0 60000 65536"/>
              <a:gd name="T11" fmla="*/ 0 60000 65536"/>
              <a:gd name="T12" fmla="*/ 0 w 285"/>
              <a:gd name="T13" fmla="*/ 0 h 450"/>
              <a:gd name="T14" fmla="*/ 285 w 285"/>
              <a:gd name="T15" fmla="*/ 450 h 450"/>
            </a:gdLst>
            <a:ahLst/>
            <a:cxnLst>
              <a:cxn ang="T8">
                <a:pos x="T0" y="T1"/>
              </a:cxn>
              <a:cxn ang="T9">
                <a:pos x="T2" y="T3"/>
              </a:cxn>
              <a:cxn ang="T10">
                <a:pos x="T4" y="T5"/>
              </a:cxn>
              <a:cxn ang="T11">
                <a:pos x="T6" y="T7"/>
              </a:cxn>
            </a:cxnLst>
            <a:rect l="T12" t="T13" r="T14" b="T15"/>
            <a:pathLst>
              <a:path w="285" h="450">
                <a:moveTo>
                  <a:pt x="0" y="450"/>
                </a:moveTo>
                <a:cubicBezTo>
                  <a:pt x="127" y="390"/>
                  <a:pt x="255" y="331"/>
                  <a:pt x="270" y="282"/>
                </a:cubicBezTo>
                <a:cubicBezTo>
                  <a:pt x="285" y="233"/>
                  <a:pt x="109" y="203"/>
                  <a:pt x="90" y="156"/>
                </a:cubicBezTo>
                <a:cubicBezTo>
                  <a:pt x="71" y="109"/>
                  <a:pt x="113" y="54"/>
                  <a:pt x="156"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6" name="Freeform 1159"/>
          <p:cNvSpPr>
            <a:spLocks/>
          </p:cNvSpPr>
          <p:nvPr/>
        </p:nvSpPr>
        <p:spPr bwMode="auto">
          <a:xfrm>
            <a:off x="2170571" y="3728941"/>
            <a:ext cx="241088" cy="137314"/>
          </a:xfrm>
          <a:custGeom>
            <a:avLst/>
            <a:gdLst>
              <a:gd name="T0" fmla="*/ 0 w 468"/>
              <a:gd name="T1" fmla="*/ 0 h 288"/>
              <a:gd name="T2" fmla="*/ 0 w 468"/>
              <a:gd name="T3" fmla="*/ 0 h 288"/>
              <a:gd name="T4" fmla="*/ 0 w 468"/>
              <a:gd name="T5" fmla="*/ 0 h 288"/>
              <a:gd name="T6" fmla="*/ 0 w 468"/>
              <a:gd name="T7" fmla="*/ 0 h 288"/>
              <a:gd name="T8" fmla="*/ 0 60000 65536"/>
              <a:gd name="T9" fmla="*/ 0 60000 65536"/>
              <a:gd name="T10" fmla="*/ 0 60000 65536"/>
              <a:gd name="T11" fmla="*/ 0 60000 65536"/>
              <a:gd name="T12" fmla="*/ 0 w 468"/>
              <a:gd name="T13" fmla="*/ 0 h 288"/>
              <a:gd name="T14" fmla="*/ 468 w 468"/>
              <a:gd name="T15" fmla="*/ 288 h 288"/>
            </a:gdLst>
            <a:ahLst/>
            <a:cxnLst>
              <a:cxn ang="T8">
                <a:pos x="T0" y="T1"/>
              </a:cxn>
              <a:cxn ang="T9">
                <a:pos x="T2" y="T3"/>
              </a:cxn>
              <a:cxn ang="T10">
                <a:pos x="T4" y="T5"/>
              </a:cxn>
              <a:cxn ang="T11">
                <a:pos x="T6" y="T7"/>
              </a:cxn>
            </a:cxnLst>
            <a:rect l="T12" t="T13" r="T14" b="T15"/>
            <a:pathLst>
              <a:path w="468" h="288">
                <a:moveTo>
                  <a:pt x="0" y="276"/>
                </a:moveTo>
                <a:cubicBezTo>
                  <a:pt x="114" y="282"/>
                  <a:pt x="229" y="288"/>
                  <a:pt x="258" y="264"/>
                </a:cubicBezTo>
                <a:cubicBezTo>
                  <a:pt x="287" y="240"/>
                  <a:pt x="139" y="176"/>
                  <a:pt x="174" y="132"/>
                </a:cubicBezTo>
                <a:cubicBezTo>
                  <a:pt x="209" y="88"/>
                  <a:pt x="407" y="28"/>
                  <a:pt x="468"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Freeform 1160"/>
          <p:cNvSpPr>
            <a:spLocks/>
          </p:cNvSpPr>
          <p:nvPr/>
        </p:nvSpPr>
        <p:spPr bwMode="auto">
          <a:xfrm>
            <a:off x="2181997" y="3629543"/>
            <a:ext cx="253657" cy="69682"/>
          </a:xfrm>
          <a:custGeom>
            <a:avLst/>
            <a:gdLst>
              <a:gd name="T0" fmla="*/ 0 w 492"/>
              <a:gd name="T1" fmla="*/ 0 h 144"/>
              <a:gd name="T2" fmla="*/ 0 w 492"/>
              <a:gd name="T3" fmla="*/ 0 h 144"/>
              <a:gd name="T4" fmla="*/ 0 w 492"/>
              <a:gd name="T5" fmla="*/ 0 h 144"/>
              <a:gd name="T6" fmla="*/ 0 w 492"/>
              <a:gd name="T7" fmla="*/ 0 h 144"/>
              <a:gd name="T8" fmla="*/ 0 60000 65536"/>
              <a:gd name="T9" fmla="*/ 0 60000 65536"/>
              <a:gd name="T10" fmla="*/ 0 60000 65536"/>
              <a:gd name="T11" fmla="*/ 0 60000 65536"/>
              <a:gd name="T12" fmla="*/ 0 w 492"/>
              <a:gd name="T13" fmla="*/ 0 h 144"/>
              <a:gd name="T14" fmla="*/ 492 w 492"/>
              <a:gd name="T15" fmla="*/ 144 h 144"/>
            </a:gdLst>
            <a:ahLst/>
            <a:cxnLst>
              <a:cxn ang="T8">
                <a:pos x="T0" y="T1"/>
              </a:cxn>
              <a:cxn ang="T9">
                <a:pos x="T2" y="T3"/>
              </a:cxn>
              <a:cxn ang="T10">
                <a:pos x="T4" y="T5"/>
              </a:cxn>
              <a:cxn ang="T11">
                <a:pos x="T6" y="T7"/>
              </a:cxn>
            </a:cxnLst>
            <a:rect l="T12" t="T13" r="T14" b="T15"/>
            <a:pathLst>
              <a:path w="492" h="144">
                <a:moveTo>
                  <a:pt x="0" y="105"/>
                </a:moveTo>
                <a:cubicBezTo>
                  <a:pt x="77" y="52"/>
                  <a:pt x="154" y="0"/>
                  <a:pt x="210" y="3"/>
                </a:cubicBezTo>
                <a:cubicBezTo>
                  <a:pt x="266" y="6"/>
                  <a:pt x="289" y="102"/>
                  <a:pt x="336" y="123"/>
                </a:cubicBezTo>
                <a:cubicBezTo>
                  <a:pt x="383" y="144"/>
                  <a:pt x="437" y="136"/>
                  <a:pt x="492" y="129"/>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58" name="Picture 1161"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124" y="3826290"/>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1162"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57454" y="3610073"/>
            <a:ext cx="186244" cy="1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1163"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6595" y="3768906"/>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Freeform 1164"/>
          <p:cNvSpPr>
            <a:spLocks/>
          </p:cNvSpPr>
          <p:nvPr/>
        </p:nvSpPr>
        <p:spPr bwMode="auto">
          <a:xfrm>
            <a:off x="2505353" y="3437918"/>
            <a:ext cx="648996" cy="326888"/>
          </a:xfrm>
          <a:custGeom>
            <a:avLst/>
            <a:gdLst>
              <a:gd name="T0" fmla="*/ 0 w 1260"/>
              <a:gd name="T1" fmla="*/ 0 h 686"/>
              <a:gd name="T2" fmla="*/ 0 w 1260"/>
              <a:gd name="T3" fmla="*/ 0 h 686"/>
              <a:gd name="T4" fmla="*/ 0 w 1260"/>
              <a:gd name="T5" fmla="*/ 0 h 686"/>
              <a:gd name="T6" fmla="*/ 0 w 1260"/>
              <a:gd name="T7" fmla="*/ 0 h 686"/>
              <a:gd name="T8" fmla="*/ 0 60000 65536"/>
              <a:gd name="T9" fmla="*/ 0 60000 65536"/>
              <a:gd name="T10" fmla="*/ 0 60000 65536"/>
              <a:gd name="T11" fmla="*/ 0 60000 65536"/>
              <a:gd name="T12" fmla="*/ 0 w 1260"/>
              <a:gd name="T13" fmla="*/ 0 h 686"/>
              <a:gd name="T14" fmla="*/ 1260 w 1260"/>
              <a:gd name="T15" fmla="*/ 686 h 686"/>
            </a:gdLst>
            <a:ahLst/>
            <a:cxnLst>
              <a:cxn ang="T8">
                <a:pos x="T0" y="T1"/>
              </a:cxn>
              <a:cxn ang="T9">
                <a:pos x="T2" y="T3"/>
              </a:cxn>
              <a:cxn ang="T10">
                <a:pos x="T4" y="T5"/>
              </a:cxn>
              <a:cxn ang="T11">
                <a:pos x="T6" y="T7"/>
              </a:cxn>
            </a:cxnLst>
            <a:rect l="T12" t="T13" r="T14" b="T15"/>
            <a:pathLst>
              <a:path w="1260" h="686">
                <a:moveTo>
                  <a:pt x="0" y="540"/>
                </a:moveTo>
                <a:cubicBezTo>
                  <a:pt x="106" y="462"/>
                  <a:pt x="205" y="395"/>
                  <a:pt x="300" y="408"/>
                </a:cubicBezTo>
                <a:cubicBezTo>
                  <a:pt x="395" y="421"/>
                  <a:pt x="410" y="686"/>
                  <a:pt x="570" y="618"/>
                </a:cubicBezTo>
                <a:cubicBezTo>
                  <a:pt x="730" y="550"/>
                  <a:pt x="1116" y="129"/>
                  <a:pt x="126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2" name="Freeform 1165"/>
          <p:cNvSpPr>
            <a:spLocks/>
          </p:cNvSpPr>
          <p:nvPr/>
        </p:nvSpPr>
        <p:spPr bwMode="auto">
          <a:xfrm>
            <a:off x="3364588" y="3277036"/>
            <a:ext cx="387341" cy="214168"/>
          </a:xfrm>
          <a:custGeom>
            <a:avLst/>
            <a:gdLst>
              <a:gd name="T0" fmla="*/ 0 w 750"/>
              <a:gd name="T1" fmla="*/ 0 h 450"/>
              <a:gd name="T2" fmla="*/ 0 w 750"/>
              <a:gd name="T3" fmla="*/ 0 h 450"/>
              <a:gd name="T4" fmla="*/ 0 w 750"/>
              <a:gd name="T5" fmla="*/ 0 h 450"/>
              <a:gd name="T6" fmla="*/ 0 w 750"/>
              <a:gd name="T7" fmla="*/ 0 h 450"/>
              <a:gd name="T8" fmla="*/ 0 60000 65536"/>
              <a:gd name="T9" fmla="*/ 0 60000 65536"/>
              <a:gd name="T10" fmla="*/ 0 60000 65536"/>
              <a:gd name="T11" fmla="*/ 0 60000 65536"/>
              <a:gd name="T12" fmla="*/ 0 w 750"/>
              <a:gd name="T13" fmla="*/ 0 h 450"/>
              <a:gd name="T14" fmla="*/ 750 w 750"/>
              <a:gd name="T15" fmla="*/ 450 h 450"/>
            </a:gdLst>
            <a:ahLst/>
            <a:cxnLst>
              <a:cxn ang="T8">
                <a:pos x="T0" y="T1"/>
              </a:cxn>
              <a:cxn ang="T9">
                <a:pos x="T2" y="T3"/>
              </a:cxn>
              <a:cxn ang="T10">
                <a:pos x="T4" y="T5"/>
              </a:cxn>
              <a:cxn ang="T11">
                <a:pos x="T6" y="T7"/>
              </a:cxn>
            </a:cxnLst>
            <a:rect l="T12" t="T13" r="T14" b="T15"/>
            <a:pathLst>
              <a:path w="750" h="450">
                <a:moveTo>
                  <a:pt x="0" y="450"/>
                </a:moveTo>
                <a:cubicBezTo>
                  <a:pt x="62" y="388"/>
                  <a:pt x="282" y="111"/>
                  <a:pt x="372" y="78"/>
                </a:cubicBezTo>
                <a:cubicBezTo>
                  <a:pt x="462" y="45"/>
                  <a:pt x="477" y="265"/>
                  <a:pt x="540" y="252"/>
                </a:cubicBezTo>
                <a:cubicBezTo>
                  <a:pt x="603" y="239"/>
                  <a:pt x="706" y="52"/>
                  <a:pt x="75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3" name="Freeform 1166"/>
          <p:cNvSpPr>
            <a:spLocks/>
          </p:cNvSpPr>
          <p:nvPr/>
        </p:nvSpPr>
        <p:spPr bwMode="auto">
          <a:xfrm>
            <a:off x="3754214" y="3059793"/>
            <a:ext cx="110832" cy="188550"/>
          </a:xfrm>
          <a:custGeom>
            <a:avLst/>
            <a:gdLst>
              <a:gd name="T0" fmla="*/ 0 w 216"/>
              <a:gd name="T1" fmla="*/ 0 h 396"/>
              <a:gd name="T2" fmla="*/ 0 w 216"/>
              <a:gd name="T3" fmla="*/ 0 h 396"/>
              <a:gd name="T4" fmla="*/ 0 w 216"/>
              <a:gd name="T5" fmla="*/ 0 h 396"/>
              <a:gd name="T6" fmla="*/ 0 w 216"/>
              <a:gd name="T7" fmla="*/ 0 h 396"/>
              <a:gd name="T8" fmla="*/ 0 60000 65536"/>
              <a:gd name="T9" fmla="*/ 0 60000 65536"/>
              <a:gd name="T10" fmla="*/ 0 60000 65536"/>
              <a:gd name="T11" fmla="*/ 0 60000 65536"/>
              <a:gd name="T12" fmla="*/ 0 w 216"/>
              <a:gd name="T13" fmla="*/ 0 h 396"/>
              <a:gd name="T14" fmla="*/ 216 w 216"/>
              <a:gd name="T15" fmla="*/ 396 h 396"/>
            </a:gdLst>
            <a:ahLst/>
            <a:cxnLst>
              <a:cxn ang="T8">
                <a:pos x="T0" y="T1"/>
              </a:cxn>
              <a:cxn ang="T9">
                <a:pos x="T2" y="T3"/>
              </a:cxn>
              <a:cxn ang="T10">
                <a:pos x="T4" y="T5"/>
              </a:cxn>
              <a:cxn ang="T11">
                <a:pos x="T6" y="T7"/>
              </a:cxn>
            </a:cxnLst>
            <a:rect l="T12" t="T13" r="T14" b="T15"/>
            <a:pathLst>
              <a:path w="216" h="396">
                <a:moveTo>
                  <a:pt x="67" y="396"/>
                </a:moveTo>
                <a:cubicBezTo>
                  <a:pt x="90" y="357"/>
                  <a:pt x="216" y="209"/>
                  <a:pt x="205" y="168"/>
                </a:cubicBezTo>
                <a:cubicBezTo>
                  <a:pt x="194" y="127"/>
                  <a:pt x="0" y="178"/>
                  <a:pt x="1" y="150"/>
                </a:cubicBezTo>
                <a:cubicBezTo>
                  <a:pt x="2" y="122"/>
                  <a:pt x="167" y="31"/>
                  <a:pt x="211"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4" name="Freeform 1167"/>
          <p:cNvSpPr>
            <a:spLocks/>
          </p:cNvSpPr>
          <p:nvPr/>
        </p:nvSpPr>
        <p:spPr bwMode="auto">
          <a:xfrm>
            <a:off x="3813629" y="3169439"/>
            <a:ext cx="250229" cy="127066"/>
          </a:xfrm>
          <a:custGeom>
            <a:avLst/>
            <a:gdLst>
              <a:gd name="T0" fmla="*/ 0 w 486"/>
              <a:gd name="T1" fmla="*/ 0 h 267"/>
              <a:gd name="T2" fmla="*/ 0 w 486"/>
              <a:gd name="T3" fmla="*/ 0 h 267"/>
              <a:gd name="T4" fmla="*/ 0 w 486"/>
              <a:gd name="T5" fmla="*/ 0 h 267"/>
              <a:gd name="T6" fmla="*/ 0 w 486"/>
              <a:gd name="T7" fmla="*/ 0 h 267"/>
              <a:gd name="T8" fmla="*/ 0 60000 65536"/>
              <a:gd name="T9" fmla="*/ 0 60000 65536"/>
              <a:gd name="T10" fmla="*/ 0 60000 65536"/>
              <a:gd name="T11" fmla="*/ 0 60000 65536"/>
              <a:gd name="T12" fmla="*/ 0 w 486"/>
              <a:gd name="T13" fmla="*/ 0 h 267"/>
              <a:gd name="T14" fmla="*/ 486 w 486"/>
              <a:gd name="T15" fmla="*/ 267 h 267"/>
            </a:gdLst>
            <a:ahLst/>
            <a:cxnLst>
              <a:cxn ang="T8">
                <a:pos x="T0" y="T1"/>
              </a:cxn>
              <a:cxn ang="T9">
                <a:pos x="T2" y="T3"/>
              </a:cxn>
              <a:cxn ang="T10">
                <a:pos x="T4" y="T5"/>
              </a:cxn>
              <a:cxn ang="T11">
                <a:pos x="T6" y="T7"/>
              </a:cxn>
            </a:cxnLst>
            <a:rect l="T12" t="T13" r="T14" b="T15"/>
            <a:pathLst>
              <a:path w="486" h="267">
                <a:moveTo>
                  <a:pt x="0" y="161"/>
                </a:moveTo>
                <a:cubicBezTo>
                  <a:pt x="40" y="136"/>
                  <a:pt x="201" y="0"/>
                  <a:pt x="240" y="17"/>
                </a:cubicBezTo>
                <a:cubicBezTo>
                  <a:pt x="279" y="34"/>
                  <a:pt x="193" y="259"/>
                  <a:pt x="234" y="263"/>
                </a:cubicBezTo>
                <a:cubicBezTo>
                  <a:pt x="275" y="267"/>
                  <a:pt x="434" y="87"/>
                  <a:pt x="486" y="41"/>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 name="Freeform 1168"/>
          <p:cNvSpPr>
            <a:spLocks/>
          </p:cNvSpPr>
          <p:nvPr/>
        </p:nvSpPr>
        <p:spPr bwMode="auto">
          <a:xfrm>
            <a:off x="3147494" y="3534243"/>
            <a:ext cx="712982" cy="483672"/>
          </a:xfrm>
          <a:custGeom>
            <a:avLst/>
            <a:gdLst>
              <a:gd name="T0" fmla="*/ 0 w 1380"/>
              <a:gd name="T1" fmla="*/ 0 h 1013"/>
              <a:gd name="T2" fmla="*/ 0 w 1380"/>
              <a:gd name="T3" fmla="*/ 0 h 1013"/>
              <a:gd name="T4" fmla="*/ 0 w 1380"/>
              <a:gd name="T5" fmla="*/ 0 h 1013"/>
              <a:gd name="T6" fmla="*/ 0 w 1380"/>
              <a:gd name="T7" fmla="*/ 0 h 1013"/>
              <a:gd name="T8" fmla="*/ 0 w 1380"/>
              <a:gd name="T9" fmla="*/ 0 h 1013"/>
              <a:gd name="T10" fmla="*/ 0 w 1380"/>
              <a:gd name="T11" fmla="*/ 0 h 1013"/>
              <a:gd name="T12" fmla="*/ 0 w 1380"/>
              <a:gd name="T13" fmla="*/ 0 h 1013"/>
              <a:gd name="T14" fmla="*/ 0 w 1380"/>
              <a:gd name="T15" fmla="*/ 0 h 1013"/>
              <a:gd name="T16" fmla="*/ 0 60000 65536"/>
              <a:gd name="T17" fmla="*/ 0 60000 65536"/>
              <a:gd name="T18" fmla="*/ 0 60000 65536"/>
              <a:gd name="T19" fmla="*/ 0 60000 65536"/>
              <a:gd name="T20" fmla="*/ 0 60000 65536"/>
              <a:gd name="T21" fmla="*/ 0 60000 65536"/>
              <a:gd name="T22" fmla="*/ 0 60000 65536"/>
              <a:gd name="T23" fmla="*/ 0 60000 65536"/>
              <a:gd name="T24" fmla="*/ 0 w 1380"/>
              <a:gd name="T25" fmla="*/ 0 h 1013"/>
              <a:gd name="T26" fmla="*/ 1380 w 1380"/>
              <a:gd name="T27" fmla="*/ 1013 h 10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0" h="1013">
                <a:moveTo>
                  <a:pt x="336" y="0"/>
                </a:moveTo>
                <a:cubicBezTo>
                  <a:pt x="288" y="61"/>
                  <a:pt x="96" y="270"/>
                  <a:pt x="48" y="366"/>
                </a:cubicBezTo>
                <a:cubicBezTo>
                  <a:pt x="0" y="462"/>
                  <a:pt x="28" y="531"/>
                  <a:pt x="48" y="576"/>
                </a:cubicBezTo>
                <a:cubicBezTo>
                  <a:pt x="68" y="621"/>
                  <a:pt x="113" y="614"/>
                  <a:pt x="168" y="636"/>
                </a:cubicBezTo>
                <a:cubicBezTo>
                  <a:pt x="223" y="658"/>
                  <a:pt x="331" y="656"/>
                  <a:pt x="378" y="708"/>
                </a:cubicBezTo>
                <a:cubicBezTo>
                  <a:pt x="425" y="760"/>
                  <a:pt x="376" y="898"/>
                  <a:pt x="450" y="948"/>
                </a:cubicBezTo>
                <a:cubicBezTo>
                  <a:pt x="524" y="998"/>
                  <a:pt x="667" y="1013"/>
                  <a:pt x="822" y="1008"/>
                </a:cubicBezTo>
                <a:cubicBezTo>
                  <a:pt x="977" y="1003"/>
                  <a:pt x="1264" y="937"/>
                  <a:pt x="1380" y="918"/>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6" name="Freeform 1169"/>
          <p:cNvSpPr>
            <a:spLocks/>
          </p:cNvSpPr>
          <p:nvPr/>
        </p:nvSpPr>
        <p:spPr bwMode="auto">
          <a:xfrm>
            <a:off x="3868474" y="3818093"/>
            <a:ext cx="100549" cy="145511"/>
          </a:xfrm>
          <a:custGeom>
            <a:avLst/>
            <a:gdLst>
              <a:gd name="T0" fmla="*/ 0 w 194"/>
              <a:gd name="T1" fmla="*/ 0 h 306"/>
              <a:gd name="T2" fmla="*/ 0 w 194"/>
              <a:gd name="T3" fmla="*/ 0 h 306"/>
              <a:gd name="T4" fmla="*/ 0 w 194"/>
              <a:gd name="T5" fmla="*/ 0 h 306"/>
              <a:gd name="T6" fmla="*/ 0 w 194"/>
              <a:gd name="T7" fmla="*/ 0 h 306"/>
              <a:gd name="T8" fmla="*/ 0 60000 65536"/>
              <a:gd name="T9" fmla="*/ 0 60000 65536"/>
              <a:gd name="T10" fmla="*/ 0 60000 65536"/>
              <a:gd name="T11" fmla="*/ 0 60000 65536"/>
              <a:gd name="T12" fmla="*/ 0 w 194"/>
              <a:gd name="T13" fmla="*/ 0 h 306"/>
              <a:gd name="T14" fmla="*/ 194 w 194"/>
              <a:gd name="T15" fmla="*/ 306 h 306"/>
            </a:gdLst>
            <a:ahLst/>
            <a:cxnLst>
              <a:cxn ang="T8">
                <a:pos x="T0" y="T1"/>
              </a:cxn>
              <a:cxn ang="T9">
                <a:pos x="T2" y="T3"/>
              </a:cxn>
              <a:cxn ang="T10">
                <a:pos x="T4" y="T5"/>
              </a:cxn>
              <a:cxn ang="T11">
                <a:pos x="T6" y="T7"/>
              </a:cxn>
            </a:cxnLst>
            <a:rect l="T12" t="T13" r="T14" b="T15"/>
            <a:pathLst>
              <a:path w="194" h="306">
                <a:moveTo>
                  <a:pt x="62" y="306"/>
                </a:moveTo>
                <a:cubicBezTo>
                  <a:pt x="76" y="282"/>
                  <a:pt x="155" y="190"/>
                  <a:pt x="146" y="162"/>
                </a:cubicBezTo>
                <a:cubicBezTo>
                  <a:pt x="137" y="134"/>
                  <a:pt x="0" y="165"/>
                  <a:pt x="8" y="138"/>
                </a:cubicBezTo>
                <a:cubicBezTo>
                  <a:pt x="16" y="111"/>
                  <a:pt x="155" y="29"/>
                  <a:pt x="194"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7" name="Freeform 1170"/>
          <p:cNvSpPr>
            <a:spLocks/>
          </p:cNvSpPr>
          <p:nvPr/>
        </p:nvSpPr>
        <p:spPr bwMode="auto">
          <a:xfrm>
            <a:off x="3906180" y="3921590"/>
            <a:ext cx="285650" cy="79929"/>
          </a:xfrm>
          <a:custGeom>
            <a:avLst/>
            <a:gdLst>
              <a:gd name="T0" fmla="*/ 0 w 552"/>
              <a:gd name="T1" fmla="*/ 0 h 166"/>
              <a:gd name="T2" fmla="*/ 0 w 552"/>
              <a:gd name="T3" fmla="*/ 0 h 166"/>
              <a:gd name="T4" fmla="*/ 0 w 552"/>
              <a:gd name="T5" fmla="*/ 0 h 166"/>
              <a:gd name="T6" fmla="*/ 0 w 552"/>
              <a:gd name="T7" fmla="*/ 0 h 166"/>
              <a:gd name="T8" fmla="*/ 0 w 552"/>
              <a:gd name="T9" fmla="*/ 0 h 166"/>
              <a:gd name="T10" fmla="*/ 0 60000 65536"/>
              <a:gd name="T11" fmla="*/ 0 60000 65536"/>
              <a:gd name="T12" fmla="*/ 0 60000 65536"/>
              <a:gd name="T13" fmla="*/ 0 60000 65536"/>
              <a:gd name="T14" fmla="*/ 0 60000 65536"/>
              <a:gd name="T15" fmla="*/ 0 w 552"/>
              <a:gd name="T16" fmla="*/ 0 h 166"/>
              <a:gd name="T17" fmla="*/ 552 w 552"/>
              <a:gd name="T18" fmla="*/ 166 h 166"/>
            </a:gdLst>
            <a:ahLst/>
            <a:cxnLst>
              <a:cxn ang="T10">
                <a:pos x="T0" y="T1"/>
              </a:cxn>
              <a:cxn ang="T11">
                <a:pos x="T2" y="T3"/>
              </a:cxn>
              <a:cxn ang="T12">
                <a:pos x="T4" y="T5"/>
              </a:cxn>
              <a:cxn ang="T13">
                <a:pos x="T6" y="T7"/>
              </a:cxn>
              <a:cxn ang="T14">
                <a:pos x="T8" y="T9"/>
              </a:cxn>
            </a:cxnLst>
            <a:rect l="T15" t="T16" r="T17" b="T18"/>
            <a:pathLst>
              <a:path w="552" h="166">
                <a:moveTo>
                  <a:pt x="0" y="63"/>
                </a:moveTo>
                <a:cubicBezTo>
                  <a:pt x="40" y="53"/>
                  <a:pt x="206" y="0"/>
                  <a:pt x="240" y="9"/>
                </a:cubicBezTo>
                <a:cubicBezTo>
                  <a:pt x="274" y="18"/>
                  <a:pt x="197" y="92"/>
                  <a:pt x="204" y="117"/>
                </a:cubicBezTo>
                <a:cubicBezTo>
                  <a:pt x="211" y="142"/>
                  <a:pt x="224" y="166"/>
                  <a:pt x="282" y="159"/>
                </a:cubicBezTo>
                <a:cubicBezTo>
                  <a:pt x="340" y="152"/>
                  <a:pt x="496" y="92"/>
                  <a:pt x="552" y="75"/>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68" name="Picture 1171"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04489" y="2903010"/>
            <a:ext cx="161107"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172"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89590" y="3020854"/>
            <a:ext cx="162249"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173"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03850" y="3784277"/>
            <a:ext cx="161107"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174"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01610" y="3654136"/>
            <a:ext cx="162249"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 name="Group 1175"/>
          <p:cNvGrpSpPr>
            <a:grpSpLocks/>
          </p:cNvGrpSpPr>
          <p:nvPr/>
        </p:nvGrpSpPr>
        <p:grpSpPr bwMode="auto">
          <a:xfrm>
            <a:off x="3078938" y="3210429"/>
            <a:ext cx="185101" cy="265405"/>
            <a:chOff x="1743" y="2678"/>
            <a:chExt cx="754" cy="1172"/>
          </a:xfrm>
        </p:grpSpPr>
        <p:sp>
          <p:nvSpPr>
            <p:cNvPr id="780" name="Freeform 1176"/>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1" name="Freeform 1177"/>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2" name="Freeform 1178"/>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3" name="Freeform 1179"/>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4" name="Freeform 1180"/>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5" name="Freeform 1181"/>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6" name="Freeform 1182"/>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7" name="Freeform 1183"/>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8" name="Freeform 1184"/>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9" name="Freeform 1185"/>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0" name="Rectangle 1186"/>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91" name="Freeform 1187"/>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2" name="Freeform 1188"/>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3" name="Freeform 1189"/>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4" name="Freeform 1190"/>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5" name="Freeform 1191"/>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6" name="Freeform 1192"/>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7" name="Freeform 1193"/>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8" name="Freeform 1194"/>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9" name="Freeform 1195"/>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0" name="Freeform 1196"/>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1" name="Freeform 1197"/>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2" name="Freeform 1198"/>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3" name="Freeform 1199"/>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4" name="Freeform 1200"/>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5" name="Freeform 1201"/>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6" name="Freeform 1202"/>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7" name="Freeform 1203"/>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8" name="Freeform 1204"/>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9" name="Freeform 1205"/>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0" name="Freeform 1206"/>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1" name="Freeform 1207"/>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2" name="Freeform 1208"/>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3" name="Freeform 1209"/>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4" name="Rectangle 1210"/>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5" name="Freeform 1211"/>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6" name="Freeform 1212"/>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7" name="Rectangle 1213"/>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8" name="Freeform 1214"/>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9" name="Freeform 1215"/>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0" name="Freeform 1216"/>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1" name="Freeform 1217"/>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2" name="Freeform 1218"/>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3" name="Freeform 1219"/>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 name="Freeform 1220"/>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 name="Freeform 1221"/>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 name="Freeform 1222"/>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 name="Freeform 1223"/>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 name="Freeform 1224"/>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 name="Freeform 1225"/>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 name="Freeform 1226"/>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 name="Freeform 1227"/>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 name="Freeform 1228"/>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3" name="Rectangle 1229"/>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4" name="Freeform 1230"/>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 name="Freeform 1231"/>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 name="Freeform 1232"/>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 name="Freeform 1233"/>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 name="Freeform 1234"/>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 name="Freeform 1235"/>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 name="Freeform 1236"/>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 name="Freeform 1237"/>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 name="Freeform 1238"/>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 name="Freeform 1239"/>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 name="Freeform 1240"/>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 name="Freeform 1241"/>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 name="Freeform 1242"/>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 name="Freeform 1243"/>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 name="Freeform 1244"/>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 name="Freeform 1245"/>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 name="Freeform 1246"/>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 name="Rectangle 1247"/>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2" name="Freeform 1248"/>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 name="Freeform 1249"/>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 name="Rectangle 1250"/>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5" name="Freeform 1251"/>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 name="Freeform 1252"/>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7" name="Freeform 1253"/>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8" name="Freeform 1254"/>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9" name="Freeform 1255"/>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0" name="Freeform 1256"/>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1" name="Freeform 1257"/>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2" name="Freeform 1258"/>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3" name="Freeform 1259"/>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4" name="Freeform 1260"/>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5" name="Freeform 1261"/>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6" name="Freeform 1262"/>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7" name="Freeform 1263"/>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8" name="Freeform 1264"/>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9" name="Freeform 1265"/>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0" name="Freeform 1266"/>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1" name="Freeform 1267"/>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2" name="Freeform 1268"/>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3" name="Freeform 1269"/>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4" name="Freeform 1270"/>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5" name="Freeform 1271"/>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6" name="Freeform 1272"/>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7" name="Freeform 1273"/>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8" name="Freeform 1274"/>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9" name="Freeform 1275"/>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0" name="Freeform 1276"/>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1" name="Freeform 1277"/>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2" name="Freeform 1278"/>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3" name="Freeform 1279"/>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4" name="Freeform 1280"/>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5" name="Freeform 1281"/>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6" name="Freeform 1282"/>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7" name="Freeform 1283"/>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8" name="Rectangle 1284"/>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89" name="Freeform 1285"/>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0" name="Freeform 1286"/>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1" name="Rectangle 1287"/>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92" name="Freeform 1288"/>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3" name="Freeform 1289"/>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4" name="Freeform 1290"/>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5" name="Freeform 1291"/>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6" name="Freeform 1292"/>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7" name="Freeform 1293"/>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8" name="Freeform 1294"/>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9" name="Freeform 1295"/>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0" name="Freeform 1296"/>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1" name="Freeform 1297"/>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2" name="Freeform 1298"/>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3" name="Freeform 1299"/>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4" name="Freeform 1300"/>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5" name="Freeform 1301"/>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6" name="Freeform 1302"/>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7" name="Freeform 1303"/>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8" name="Freeform 1304"/>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9" name="Freeform 1305"/>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0" name="Freeform 1306"/>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1" name="Freeform 1307"/>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2" name="Freeform 1308"/>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3" name="Freeform 1309"/>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4" name="Freeform 1310"/>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5" name="Rectangle 1311"/>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16" name="Freeform 1312"/>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7" name="Freeform 1313"/>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8" name="Freeform 1314"/>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9" name="Freeform 1315"/>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0" name="Freeform 1316"/>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1" name="Freeform 1317"/>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2" name="Freeform 1318"/>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3" name="Freeform 1319"/>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4" name="Freeform 1320"/>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5" name="Freeform 1321"/>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6" name="Freeform 1322"/>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7" name="Freeform 1323"/>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8" name="Rectangle 1324"/>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29" name="Freeform 1325"/>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0" name="Freeform 1326"/>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1" name="Freeform 1327"/>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2" name="Freeform 1328"/>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3" name="Freeform 1329"/>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4" name="Freeform 1330"/>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5" name="Freeform 1331"/>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6" name="Freeform 1332"/>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7" name="Freeform 1333"/>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8" name="Freeform 1334"/>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9" name="Freeform 1335"/>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0" name="Freeform 1336"/>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1" name="Freeform 1337"/>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2" name="Freeform 1338"/>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3" name="Freeform 1339"/>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4" name="Freeform 1340"/>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5" name="Freeform 1341"/>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6" name="Freeform 1342"/>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7" name="Freeform 1343"/>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8" name="Freeform 1344"/>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9" name="Freeform 1345"/>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0" name="Freeform 1346"/>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1" name="Freeform 1347"/>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2" name="Rectangle 1348"/>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3" name="Freeform 1349"/>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4" name="Freeform 1350"/>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5" name="Rectangle 1351"/>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6" name="Freeform 1352"/>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7" name="Freeform 1353"/>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8" name="Freeform 1354"/>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9" name="Freeform 1355"/>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0" name="Freeform 1356"/>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1" name="Freeform 1357"/>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2" name="Freeform 1358"/>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3" name="Freeform 1359"/>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4" name="Freeform 1360"/>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5" name="Freeform 1361"/>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6" name="Freeform 1362"/>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7" name="Freeform 1363"/>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8" name="Freeform 1364"/>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9" name="Freeform 1365"/>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0" name="Freeform 1366"/>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1" name="Rectangle 1367"/>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72" name="Freeform 1368"/>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3" name="Freeform 1369"/>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4" name="Freeform 1370"/>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5" name="Freeform 1371"/>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6" name="Freeform 1372"/>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7" name="Freeform 1373"/>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8" name="Freeform 1374"/>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9" name="Freeform 1375"/>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4" name="Freeform 1577"/>
          <p:cNvSpPr>
            <a:spLocks/>
          </p:cNvSpPr>
          <p:nvPr/>
        </p:nvSpPr>
        <p:spPr bwMode="auto">
          <a:xfrm>
            <a:off x="3149779" y="3325198"/>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 name="Freeform 1578"/>
          <p:cNvSpPr>
            <a:spLocks/>
          </p:cNvSpPr>
          <p:nvPr/>
        </p:nvSpPr>
        <p:spPr bwMode="auto">
          <a:xfrm>
            <a:off x="3147494" y="3317000"/>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1579"/>
          <p:cNvSpPr>
            <a:spLocks/>
          </p:cNvSpPr>
          <p:nvPr/>
        </p:nvSpPr>
        <p:spPr bwMode="auto">
          <a:xfrm>
            <a:off x="3147494" y="3317000"/>
            <a:ext cx="0" cy="7173"/>
          </a:xfrm>
          <a:custGeom>
            <a:avLst/>
            <a:gdLst>
              <a:gd name="T0" fmla="*/ 0 w 2"/>
              <a:gd name="T1" fmla="*/ 0 h 32"/>
              <a:gd name="T2" fmla="*/ 0 w 2"/>
              <a:gd name="T3" fmla="*/ 0 h 32"/>
              <a:gd name="T4" fmla="*/ 0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0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 name="Freeform 1580"/>
          <p:cNvSpPr>
            <a:spLocks/>
          </p:cNvSpPr>
          <p:nvPr/>
        </p:nvSpPr>
        <p:spPr bwMode="auto">
          <a:xfrm>
            <a:off x="3147494" y="3324173"/>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1581"/>
          <p:cNvSpPr>
            <a:spLocks/>
          </p:cNvSpPr>
          <p:nvPr/>
        </p:nvSpPr>
        <p:spPr bwMode="auto">
          <a:xfrm>
            <a:off x="3145209" y="3315976"/>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 name="Freeform 1582"/>
          <p:cNvSpPr>
            <a:spLocks/>
          </p:cNvSpPr>
          <p:nvPr/>
        </p:nvSpPr>
        <p:spPr bwMode="auto">
          <a:xfrm>
            <a:off x="3145209" y="3315976"/>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1583"/>
          <p:cNvSpPr>
            <a:spLocks/>
          </p:cNvSpPr>
          <p:nvPr/>
        </p:nvSpPr>
        <p:spPr bwMode="auto">
          <a:xfrm>
            <a:off x="3145209" y="3323149"/>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 name="Freeform 1584"/>
          <p:cNvSpPr>
            <a:spLocks/>
          </p:cNvSpPr>
          <p:nvPr/>
        </p:nvSpPr>
        <p:spPr bwMode="auto">
          <a:xfrm>
            <a:off x="3141781" y="3313926"/>
            <a:ext cx="1143" cy="922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Rectangle 1585"/>
          <p:cNvSpPr>
            <a:spLocks noChangeArrowheads="1"/>
          </p:cNvSpPr>
          <p:nvPr/>
        </p:nvSpPr>
        <p:spPr bwMode="auto">
          <a:xfrm>
            <a:off x="3141781" y="3313926"/>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 name="Freeform 1586"/>
          <p:cNvSpPr>
            <a:spLocks/>
          </p:cNvSpPr>
          <p:nvPr/>
        </p:nvSpPr>
        <p:spPr bwMode="auto">
          <a:xfrm>
            <a:off x="3141781" y="3321099"/>
            <a:ext cx="1143" cy="2049"/>
          </a:xfrm>
          <a:custGeom>
            <a:avLst/>
            <a:gdLst>
              <a:gd name="T0" fmla="*/ 0 w 8"/>
              <a:gd name="T1" fmla="*/ 1 h 4"/>
              <a:gd name="T2" fmla="*/ 0 w 8"/>
              <a:gd name="T3" fmla="*/ 1 h 4"/>
              <a:gd name="T4" fmla="*/ 0 w 8"/>
              <a:gd name="T5" fmla="*/ 0 h 4"/>
              <a:gd name="T6" fmla="*/ 0 w 8"/>
              <a:gd name="T7" fmla="*/ 0 h 4"/>
              <a:gd name="T8" fmla="*/ 0 w 8"/>
              <a:gd name="T9" fmla="*/ 1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Freeform 1587"/>
          <p:cNvSpPr>
            <a:spLocks/>
          </p:cNvSpPr>
          <p:nvPr/>
        </p:nvSpPr>
        <p:spPr bwMode="auto">
          <a:xfrm>
            <a:off x="3139496" y="3312901"/>
            <a:ext cx="1143" cy="8198"/>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 name="Rectangle 1588"/>
          <p:cNvSpPr>
            <a:spLocks noChangeArrowheads="1"/>
          </p:cNvSpPr>
          <p:nvPr/>
        </p:nvSpPr>
        <p:spPr bwMode="auto">
          <a:xfrm>
            <a:off x="3139496" y="3312901"/>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6" name="Freeform 1589"/>
          <p:cNvSpPr>
            <a:spLocks/>
          </p:cNvSpPr>
          <p:nvPr/>
        </p:nvSpPr>
        <p:spPr bwMode="auto">
          <a:xfrm>
            <a:off x="3139496" y="3320075"/>
            <a:ext cx="1143" cy="1025"/>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 name="Freeform 1590"/>
          <p:cNvSpPr>
            <a:spLocks/>
          </p:cNvSpPr>
          <p:nvPr/>
        </p:nvSpPr>
        <p:spPr bwMode="auto">
          <a:xfrm>
            <a:off x="3099505" y="3291382"/>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1591"/>
          <p:cNvSpPr>
            <a:spLocks/>
          </p:cNvSpPr>
          <p:nvPr/>
        </p:nvSpPr>
        <p:spPr bwMode="auto">
          <a:xfrm>
            <a:off x="3102933" y="3293432"/>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 name="Freeform 1592"/>
          <p:cNvSpPr>
            <a:spLocks/>
          </p:cNvSpPr>
          <p:nvPr/>
        </p:nvSpPr>
        <p:spPr bwMode="auto">
          <a:xfrm>
            <a:off x="3099505" y="3291382"/>
            <a:ext cx="3428" cy="3074"/>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 name="Freeform 1593"/>
          <p:cNvSpPr>
            <a:spLocks/>
          </p:cNvSpPr>
          <p:nvPr/>
        </p:nvSpPr>
        <p:spPr bwMode="auto">
          <a:xfrm>
            <a:off x="3099505" y="3291382"/>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 name="Freeform 1594"/>
          <p:cNvSpPr>
            <a:spLocks/>
          </p:cNvSpPr>
          <p:nvPr/>
        </p:nvSpPr>
        <p:spPr bwMode="auto">
          <a:xfrm>
            <a:off x="3168061" y="3260640"/>
            <a:ext cx="91408" cy="21109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 name="Freeform 1595"/>
          <p:cNvSpPr>
            <a:spLocks/>
          </p:cNvSpPr>
          <p:nvPr/>
        </p:nvSpPr>
        <p:spPr bwMode="auto">
          <a:xfrm>
            <a:off x="3168061" y="3309827"/>
            <a:ext cx="1143" cy="16190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 name="Freeform 1596"/>
          <p:cNvSpPr>
            <a:spLocks/>
          </p:cNvSpPr>
          <p:nvPr/>
        </p:nvSpPr>
        <p:spPr bwMode="auto">
          <a:xfrm>
            <a:off x="3096077" y="3279085"/>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1597"/>
          <p:cNvSpPr>
            <a:spLocks/>
          </p:cNvSpPr>
          <p:nvPr/>
        </p:nvSpPr>
        <p:spPr bwMode="auto">
          <a:xfrm>
            <a:off x="3083508" y="3214527"/>
            <a:ext cx="175960"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1598"/>
          <p:cNvSpPr>
            <a:spLocks/>
          </p:cNvSpPr>
          <p:nvPr/>
        </p:nvSpPr>
        <p:spPr bwMode="auto">
          <a:xfrm>
            <a:off x="3083508" y="3263714"/>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1599"/>
          <p:cNvSpPr>
            <a:spLocks/>
          </p:cNvSpPr>
          <p:nvPr/>
        </p:nvSpPr>
        <p:spPr bwMode="auto">
          <a:xfrm>
            <a:off x="3096077" y="3423572"/>
            <a:ext cx="57130" cy="2971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 name="Freeform 1600"/>
          <p:cNvSpPr>
            <a:spLocks noEditPoints="1"/>
          </p:cNvSpPr>
          <p:nvPr/>
        </p:nvSpPr>
        <p:spPr bwMode="auto">
          <a:xfrm>
            <a:off x="3083508" y="3263714"/>
            <a:ext cx="84552" cy="208020"/>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8" name="Freeform 1601"/>
          <p:cNvSpPr>
            <a:spLocks/>
          </p:cNvSpPr>
          <p:nvPr/>
        </p:nvSpPr>
        <p:spPr bwMode="auto">
          <a:xfrm>
            <a:off x="3114359" y="3284209"/>
            <a:ext cx="18282"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9" name="Freeform 1602"/>
          <p:cNvSpPr>
            <a:spLocks/>
          </p:cNvSpPr>
          <p:nvPr/>
        </p:nvSpPr>
        <p:spPr bwMode="auto">
          <a:xfrm>
            <a:off x="3114359" y="3283184"/>
            <a:ext cx="19424" cy="11272"/>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 name="Freeform 1603"/>
          <p:cNvSpPr>
            <a:spLocks/>
          </p:cNvSpPr>
          <p:nvPr/>
        </p:nvSpPr>
        <p:spPr bwMode="auto">
          <a:xfrm>
            <a:off x="3132640" y="3293432"/>
            <a:ext cx="1143" cy="3074"/>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01" name="Group 1604"/>
          <p:cNvGrpSpPr>
            <a:grpSpLocks/>
          </p:cNvGrpSpPr>
          <p:nvPr/>
        </p:nvGrpSpPr>
        <p:grpSpPr bwMode="auto">
          <a:xfrm>
            <a:off x="3254898" y="3318025"/>
            <a:ext cx="186244" cy="267454"/>
            <a:chOff x="1743" y="2678"/>
            <a:chExt cx="754" cy="1172"/>
          </a:xfrm>
        </p:grpSpPr>
        <p:sp>
          <p:nvSpPr>
            <p:cNvPr id="380" name="Freeform 1605"/>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1" name="Freeform 1606"/>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2" name="Freeform 1607"/>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3" name="Freeform 1608"/>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4" name="Freeform 1609"/>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5" name="Freeform 1610"/>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6" name="Freeform 1611"/>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7" name="Freeform 1612"/>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8" name="Freeform 1613"/>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9" name="Freeform 1614"/>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0" name="Rectangle 1615"/>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91" name="Freeform 1616"/>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2" name="Freeform 1617"/>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3" name="Freeform 1618"/>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4" name="Freeform 1619"/>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5" name="Freeform 1620"/>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6" name="Freeform 1621"/>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7" name="Freeform 1622"/>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8" name="Freeform 1623"/>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9" name="Freeform 1624"/>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0" name="Freeform 1625"/>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1" name="Freeform 1626"/>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2" name="Freeform 1627"/>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3" name="Freeform 1628"/>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4" name="Freeform 1629"/>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5" name="Freeform 1630"/>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6" name="Freeform 1631"/>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7" name="Freeform 1632"/>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8" name="Freeform 1633"/>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9" name="Freeform 1634"/>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0" name="Freeform 1635"/>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1" name="Freeform 1636"/>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2" name="Freeform 1637"/>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 name="Freeform 1638"/>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 name="Rectangle 1639"/>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5" name="Freeform 1640"/>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 name="Freeform 1641"/>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 name="Rectangle 1642"/>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8" name="Freeform 1643"/>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9" name="Freeform 1644"/>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0" name="Freeform 1645"/>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1" name="Freeform 1646"/>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2" name="Freeform 1647"/>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3" name="Freeform 1648"/>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4" name="Freeform 1649"/>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5" name="Freeform 1650"/>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6" name="Freeform 1651"/>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7" name="Freeform 1652"/>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8" name="Freeform 1653"/>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9" name="Freeform 1654"/>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0" name="Freeform 1655"/>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1" name="Freeform 1656"/>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2" name="Freeform 1657"/>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3" name="Rectangle 1658"/>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4" name="Freeform 1659"/>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5" name="Freeform 1660"/>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6" name="Freeform 1661"/>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7" name="Freeform 1662"/>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8" name="Freeform 1663"/>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9" name="Freeform 1664"/>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0" name="Freeform 1665"/>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1" name="Freeform 1666"/>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2" name="Freeform 1667"/>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3" name="Freeform 1668"/>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4" name="Freeform 1669"/>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5" name="Freeform 1670"/>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6" name="Freeform 1671"/>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7" name="Freeform 1672"/>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8" name="Freeform 1673"/>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9" name="Freeform 1674"/>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0" name="Freeform 1675"/>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1" name="Rectangle 1676"/>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2" name="Freeform 1677"/>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3" name="Freeform 1678"/>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4" name="Rectangle 1679"/>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5" name="Freeform 1680"/>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6" name="Freeform 1681"/>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7" name="Freeform 1682"/>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8" name="Freeform 1683"/>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9" name="Freeform 1684"/>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0" name="Freeform 1685"/>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1" name="Freeform 1686"/>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2" name="Freeform 1687"/>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3" name="Freeform 1688"/>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4" name="Freeform 1689"/>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5" name="Freeform 1690"/>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6" name="Freeform 1691"/>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7" name="Freeform 1692"/>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8" name="Freeform 1693"/>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9" name="Freeform 1694"/>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0" name="Freeform 1695"/>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1" name="Freeform 1696"/>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2" name="Freeform 1697"/>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3" name="Freeform 1698"/>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4" name="Freeform 1699"/>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5" name="Freeform 1700"/>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6" name="Freeform 1701"/>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7" name="Freeform 1702"/>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8" name="Freeform 1703"/>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9" name="Freeform 1704"/>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0" name="Freeform 1705"/>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1" name="Freeform 1706"/>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2" name="Freeform 1707"/>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3" name="Freeform 1708"/>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4" name="Freeform 1709"/>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5" name="Freeform 1710"/>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6" name="Freeform 1711"/>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7" name="Freeform 1712"/>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8" name="Rectangle 1713"/>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89" name="Freeform 1714"/>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0" name="Freeform 1715"/>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1" name="Rectangle 1716"/>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92" name="Freeform 1717"/>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3" name="Freeform 1718"/>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4" name="Freeform 1719"/>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5" name="Freeform 1720"/>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6" name="Freeform 1721"/>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7" name="Freeform 1722"/>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8" name="Freeform 1723"/>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9" name="Freeform 1724"/>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0" name="Freeform 1725"/>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1" name="Freeform 1726"/>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2" name="Freeform 1727"/>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3" name="Freeform 1728"/>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4" name="Freeform 1729"/>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5" name="Freeform 1730"/>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6" name="Freeform 1731"/>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7" name="Freeform 1732"/>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8" name="Freeform 1733"/>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9" name="Freeform 1734"/>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0" name="Freeform 1735"/>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1" name="Freeform 1736"/>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2" name="Freeform 1737"/>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3" name="Freeform 1738"/>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4" name="Freeform 1739"/>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5" name="Rectangle 1740"/>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16" name="Freeform 1741"/>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7" name="Freeform 1742"/>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8" name="Freeform 1743"/>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9" name="Freeform 1744"/>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0" name="Freeform 1745"/>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1" name="Freeform 1746"/>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2" name="Freeform 1747"/>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3" name="Freeform 1748"/>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4" name="Freeform 1749"/>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5" name="Freeform 1750"/>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6" name="Freeform 1751"/>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7" name="Freeform 1752"/>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8" name="Rectangle 1753"/>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9" name="Freeform 1754"/>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0" name="Freeform 1755"/>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1" name="Freeform 1756"/>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2" name="Freeform 1757"/>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3" name="Freeform 1758"/>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4" name="Freeform 1759"/>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5" name="Freeform 1760"/>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6" name="Freeform 1761"/>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7" name="Freeform 1762"/>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8" name="Freeform 1763"/>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9" name="Freeform 1764"/>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0" name="Freeform 1765"/>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1" name="Freeform 1766"/>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2" name="Freeform 1767"/>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3" name="Freeform 1768"/>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4" name="Freeform 1769"/>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5" name="Freeform 1770"/>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6" name="Freeform 1771"/>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7" name="Freeform 1772"/>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8" name="Freeform 1773"/>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9" name="Freeform 1774"/>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0" name="Freeform 1775"/>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1" name="Freeform 1776"/>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2" name="Rectangle 1777"/>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3" name="Freeform 1778"/>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4" name="Freeform 1779"/>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5" name="Rectangle 1780"/>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6" name="Freeform 1781"/>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7" name="Freeform 1782"/>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8" name="Freeform 1783"/>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9" name="Freeform 1784"/>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0" name="Freeform 1785"/>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1" name="Freeform 1786"/>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2" name="Freeform 1787"/>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3" name="Freeform 1788"/>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4" name="Freeform 1789"/>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5" name="Freeform 1790"/>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6" name="Freeform 1791"/>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7" name="Freeform 1792"/>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8" name="Freeform 1793"/>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9" name="Freeform 1794"/>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0" name="Freeform 1795"/>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1" name="Rectangle 1796"/>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72" name="Freeform 1797"/>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3" name="Freeform 1798"/>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4" name="Freeform 1799"/>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5" name="Freeform 1800"/>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6" name="Freeform 1801"/>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7" name="Freeform 1802"/>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8" name="Freeform 1803"/>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9" name="Freeform 1804"/>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 name="Freeform 2006"/>
          <p:cNvSpPr>
            <a:spLocks/>
          </p:cNvSpPr>
          <p:nvPr/>
        </p:nvSpPr>
        <p:spPr bwMode="auto">
          <a:xfrm>
            <a:off x="3325739" y="3433819"/>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 name="Freeform 2007"/>
          <p:cNvSpPr>
            <a:spLocks/>
          </p:cNvSpPr>
          <p:nvPr/>
        </p:nvSpPr>
        <p:spPr bwMode="auto">
          <a:xfrm>
            <a:off x="3323454" y="3425622"/>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 name="Freeform 2008"/>
          <p:cNvSpPr>
            <a:spLocks/>
          </p:cNvSpPr>
          <p:nvPr/>
        </p:nvSpPr>
        <p:spPr bwMode="auto">
          <a:xfrm>
            <a:off x="3323454" y="3425622"/>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 name="Freeform 2009"/>
          <p:cNvSpPr>
            <a:spLocks/>
          </p:cNvSpPr>
          <p:nvPr/>
        </p:nvSpPr>
        <p:spPr bwMode="auto">
          <a:xfrm>
            <a:off x="3323454" y="3432795"/>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 name="Freeform 2010"/>
          <p:cNvSpPr>
            <a:spLocks/>
          </p:cNvSpPr>
          <p:nvPr/>
        </p:nvSpPr>
        <p:spPr bwMode="auto">
          <a:xfrm>
            <a:off x="3321169" y="3424597"/>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8" name="Freeform 2011"/>
          <p:cNvSpPr>
            <a:spLocks/>
          </p:cNvSpPr>
          <p:nvPr/>
        </p:nvSpPr>
        <p:spPr bwMode="auto">
          <a:xfrm>
            <a:off x="3321169" y="3424597"/>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9" name="Freeform 2012"/>
          <p:cNvSpPr>
            <a:spLocks/>
          </p:cNvSpPr>
          <p:nvPr/>
        </p:nvSpPr>
        <p:spPr bwMode="auto">
          <a:xfrm>
            <a:off x="3321169" y="3431770"/>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0" name="Freeform 2013"/>
          <p:cNvSpPr>
            <a:spLocks/>
          </p:cNvSpPr>
          <p:nvPr/>
        </p:nvSpPr>
        <p:spPr bwMode="auto">
          <a:xfrm>
            <a:off x="3317741" y="3423572"/>
            <a:ext cx="2285" cy="717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1" name="Rectangle 2014"/>
          <p:cNvSpPr>
            <a:spLocks noChangeArrowheads="1"/>
          </p:cNvSpPr>
          <p:nvPr/>
        </p:nvSpPr>
        <p:spPr bwMode="auto">
          <a:xfrm>
            <a:off x="3317741" y="3423572"/>
            <a:ext cx="1143" cy="614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2" name="Freeform 2015"/>
          <p:cNvSpPr>
            <a:spLocks/>
          </p:cNvSpPr>
          <p:nvPr/>
        </p:nvSpPr>
        <p:spPr bwMode="auto">
          <a:xfrm>
            <a:off x="3317741" y="3429720"/>
            <a:ext cx="2285" cy="1025"/>
          </a:xfrm>
          <a:custGeom>
            <a:avLst/>
            <a:gdLst>
              <a:gd name="T0" fmla="*/ 0 w 8"/>
              <a:gd name="T1" fmla="*/ 0 h 4"/>
              <a:gd name="T2" fmla="*/ 0 w 8"/>
              <a:gd name="T3" fmla="*/ 0 h 4"/>
              <a:gd name="T4" fmla="*/ 0 w 8"/>
              <a:gd name="T5" fmla="*/ 0 h 4"/>
              <a:gd name="T6" fmla="*/ 0 w 8"/>
              <a:gd name="T7" fmla="*/ 0 h 4"/>
              <a:gd name="T8" fmla="*/ 0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2016"/>
          <p:cNvSpPr>
            <a:spLocks/>
          </p:cNvSpPr>
          <p:nvPr/>
        </p:nvSpPr>
        <p:spPr bwMode="auto">
          <a:xfrm>
            <a:off x="3316599" y="3421523"/>
            <a:ext cx="1143" cy="7173"/>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4" name="Rectangle 2017"/>
          <p:cNvSpPr>
            <a:spLocks noChangeArrowheads="1"/>
          </p:cNvSpPr>
          <p:nvPr/>
        </p:nvSpPr>
        <p:spPr bwMode="auto">
          <a:xfrm>
            <a:off x="3316599" y="3421523"/>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5" name="Freeform 2018"/>
          <p:cNvSpPr>
            <a:spLocks/>
          </p:cNvSpPr>
          <p:nvPr/>
        </p:nvSpPr>
        <p:spPr bwMode="auto">
          <a:xfrm>
            <a:off x="3316599" y="3428696"/>
            <a:ext cx="1143" cy="0"/>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0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 name="Freeform 2019"/>
          <p:cNvSpPr>
            <a:spLocks/>
          </p:cNvSpPr>
          <p:nvPr/>
        </p:nvSpPr>
        <p:spPr bwMode="auto">
          <a:xfrm>
            <a:off x="3275465" y="3400003"/>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2020"/>
          <p:cNvSpPr>
            <a:spLocks/>
          </p:cNvSpPr>
          <p:nvPr/>
        </p:nvSpPr>
        <p:spPr bwMode="auto">
          <a:xfrm>
            <a:off x="3278893" y="3402053"/>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 name="Freeform 2021"/>
          <p:cNvSpPr>
            <a:spLocks/>
          </p:cNvSpPr>
          <p:nvPr/>
        </p:nvSpPr>
        <p:spPr bwMode="auto">
          <a:xfrm>
            <a:off x="3275465" y="3400003"/>
            <a:ext cx="3428" cy="2049"/>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2022"/>
          <p:cNvSpPr>
            <a:spLocks/>
          </p:cNvSpPr>
          <p:nvPr/>
        </p:nvSpPr>
        <p:spPr bwMode="auto">
          <a:xfrm>
            <a:off x="3275465" y="3400003"/>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2023"/>
          <p:cNvSpPr>
            <a:spLocks/>
          </p:cNvSpPr>
          <p:nvPr/>
        </p:nvSpPr>
        <p:spPr bwMode="auto">
          <a:xfrm>
            <a:off x="3344021" y="3368237"/>
            <a:ext cx="92551" cy="21314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2024"/>
          <p:cNvSpPr>
            <a:spLocks/>
          </p:cNvSpPr>
          <p:nvPr/>
        </p:nvSpPr>
        <p:spPr bwMode="auto">
          <a:xfrm>
            <a:off x="3344021" y="3417424"/>
            <a:ext cx="1143" cy="16395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2025"/>
          <p:cNvSpPr>
            <a:spLocks/>
          </p:cNvSpPr>
          <p:nvPr/>
        </p:nvSpPr>
        <p:spPr bwMode="auto">
          <a:xfrm>
            <a:off x="3272037" y="3387707"/>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 name="Freeform 2026"/>
          <p:cNvSpPr>
            <a:spLocks/>
          </p:cNvSpPr>
          <p:nvPr/>
        </p:nvSpPr>
        <p:spPr bwMode="auto">
          <a:xfrm>
            <a:off x="3259469" y="3323149"/>
            <a:ext cx="177103"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2027"/>
          <p:cNvSpPr>
            <a:spLocks/>
          </p:cNvSpPr>
          <p:nvPr/>
        </p:nvSpPr>
        <p:spPr bwMode="auto">
          <a:xfrm>
            <a:off x="3259469" y="3372336"/>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5" name="Freeform 2028"/>
          <p:cNvSpPr>
            <a:spLocks/>
          </p:cNvSpPr>
          <p:nvPr/>
        </p:nvSpPr>
        <p:spPr bwMode="auto">
          <a:xfrm>
            <a:off x="3272037" y="3531169"/>
            <a:ext cx="57130" cy="3176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Freeform 2029"/>
          <p:cNvSpPr>
            <a:spLocks noEditPoints="1"/>
          </p:cNvSpPr>
          <p:nvPr/>
        </p:nvSpPr>
        <p:spPr bwMode="auto">
          <a:xfrm>
            <a:off x="3259469" y="3372336"/>
            <a:ext cx="84552" cy="209045"/>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7" name="Freeform 2030"/>
          <p:cNvSpPr>
            <a:spLocks/>
          </p:cNvSpPr>
          <p:nvPr/>
        </p:nvSpPr>
        <p:spPr bwMode="auto">
          <a:xfrm>
            <a:off x="3290319" y="3391806"/>
            <a:ext cx="19424"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Freeform 2031"/>
          <p:cNvSpPr>
            <a:spLocks/>
          </p:cNvSpPr>
          <p:nvPr/>
        </p:nvSpPr>
        <p:spPr bwMode="auto">
          <a:xfrm>
            <a:off x="3290319" y="3391806"/>
            <a:ext cx="45719" cy="45719"/>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9" name="Freeform 2032"/>
          <p:cNvSpPr>
            <a:spLocks/>
          </p:cNvSpPr>
          <p:nvPr/>
        </p:nvSpPr>
        <p:spPr bwMode="auto">
          <a:xfrm>
            <a:off x="3309743" y="3402053"/>
            <a:ext cx="1143" cy="2049"/>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AutoShape 2033"/>
          <p:cNvSpPr>
            <a:spLocks noChangeArrowheads="1"/>
          </p:cNvSpPr>
          <p:nvPr/>
        </p:nvSpPr>
        <p:spPr bwMode="auto">
          <a:xfrm>
            <a:off x="2515636" y="3782227"/>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1" name="Group 2034"/>
          <p:cNvGrpSpPr>
            <a:grpSpLocks/>
          </p:cNvGrpSpPr>
          <p:nvPr/>
        </p:nvGrpSpPr>
        <p:grpSpPr bwMode="auto">
          <a:xfrm>
            <a:off x="2569339" y="3829365"/>
            <a:ext cx="92551" cy="85052"/>
            <a:chOff x="1621" y="3085"/>
            <a:chExt cx="1162" cy="1162"/>
          </a:xfrm>
        </p:grpSpPr>
        <p:sp>
          <p:nvSpPr>
            <p:cNvPr id="173" name="AutoShape 2035"/>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 name="Freeform 2036"/>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5" name="Freeform 2037"/>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6" name="Freeform 2038"/>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7" name="Freeform 2039"/>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8" name="Freeform 2040"/>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2" name="AutoShape 2041"/>
          <p:cNvSpPr>
            <a:spLocks noChangeArrowheads="1"/>
          </p:cNvSpPr>
          <p:nvPr/>
        </p:nvSpPr>
        <p:spPr bwMode="auto">
          <a:xfrm>
            <a:off x="3301745" y="3715620"/>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3" name="Group 2042"/>
          <p:cNvGrpSpPr>
            <a:grpSpLocks/>
          </p:cNvGrpSpPr>
          <p:nvPr/>
        </p:nvGrpSpPr>
        <p:grpSpPr bwMode="auto">
          <a:xfrm>
            <a:off x="3355451" y="3762758"/>
            <a:ext cx="93696" cy="85052"/>
            <a:chOff x="1621" y="3085"/>
            <a:chExt cx="1162" cy="1162"/>
          </a:xfrm>
        </p:grpSpPr>
        <p:sp>
          <p:nvSpPr>
            <p:cNvPr id="167" name="AutoShape 2043"/>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8" name="Freeform 2044"/>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9" name="Freeform 2045"/>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0" name="Freeform 2046"/>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1" name="Freeform 2047"/>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2" name="Freeform 2048"/>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4" name="Freeform 2049"/>
          <p:cNvSpPr>
            <a:spLocks/>
          </p:cNvSpPr>
          <p:nvPr/>
        </p:nvSpPr>
        <p:spPr bwMode="auto">
          <a:xfrm>
            <a:off x="2187710" y="3378484"/>
            <a:ext cx="678704" cy="186501"/>
          </a:xfrm>
          <a:custGeom>
            <a:avLst/>
            <a:gdLst>
              <a:gd name="T0" fmla="*/ 594 w 594"/>
              <a:gd name="T1" fmla="*/ 13 h 182"/>
              <a:gd name="T2" fmla="*/ 402 w 594"/>
              <a:gd name="T3" fmla="*/ 181 h 182"/>
              <a:gd name="T4" fmla="*/ 402 w 594"/>
              <a:gd name="T5" fmla="*/ 7 h 182"/>
              <a:gd name="T6" fmla="*/ 282 w 594"/>
              <a:gd name="T7" fmla="*/ 139 h 182"/>
              <a:gd name="T8" fmla="*/ 276 w 594"/>
              <a:gd name="T9" fmla="*/ 31 h 182"/>
              <a:gd name="T10" fmla="*/ 0 w 594"/>
              <a:gd name="T11" fmla="*/ 55 h 182"/>
              <a:gd name="T12" fmla="*/ 0 60000 65536"/>
              <a:gd name="T13" fmla="*/ 0 60000 65536"/>
              <a:gd name="T14" fmla="*/ 0 60000 65536"/>
              <a:gd name="T15" fmla="*/ 0 60000 65536"/>
              <a:gd name="T16" fmla="*/ 0 60000 65536"/>
              <a:gd name="T17" fmla="*/ 0 60000 65536"/>
              <a:gd name="T18" fmla="*/ 0 w 594"/>
              <a:gd name="T19" fmla="*/ 0 h 182"/>
              <a:gd name="T20" fmla="*/ 594 w 594"/>
              <a:gd name="T21" fmla="*/ 182 h 182"/>
            </a:gdLst>
            <a:ahLst/>
            <a:cxnLst>
              <a:cxn ang="T12">
                <a:pos x="T0" y="T1"/>
              </a:cxn>
              <a:cxn ang="T13">
                <a:pos x="T2" y="T3"/>
              </a:cxn>
              <a:cxn ang="T14">
                <a:pos x="T4" y="T5"/>
              </a:cxn>
              <a:cxn ang="T15">
                <a:pos x="T6" y="T7"/>
              </a:cxn>
              <a:cxn ang="T16">
                <a:pos x="T8" y="T9"/>
              </a:cxn>
              <a:cxn ang="T17">
                <a:pos x="T10" y="T11"/>
              </a:cxn>
            </a:cxnLst>
            <a:rect l="T18" t="T19" r="T20" b="T21"/>
            <a:pathLst>
              <a:path w="594" h="182">
                <a:moveTo>
                  <a:pt x="594" y="13"/>
                </a:moveTo>
                <a:cubicBezTo>
                  <a:pt x="562" y="41"/>
                  <a:pt x="434" y="182"/>
                  <a:pt x="402" y="181"/>
                </a:cubicBezTo>
                <a:cubicBezTo>
                  <a:pt x="370" y="180"/>
                  <a:pt x="422" y="14"/>
                  <a:pt x="402" y="7"/>
                </a:cubicBezTo>
                <a:cubicBezTo>
                  <a:pt x="382" y="0"/>
                  <a:pt x="303" y="135"/>
                  <a:pt x="282" y="139"/>
                </a:cubicBezTo>
                <a:cubicBezTo>
                  <a:pt x="261" y="143"/>
                  <a:pt x="323" y="45"/>
                  <a:pt x="276" y="31"/>
                </a:cubicBezTo>
                <a:cubicBezTo>
                  <a:pt x="229" y="17"/>
                  <a:pt x="57" y="50"/>
                  <a:pt x="0" y="55"/>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5" name="Freeform 2050"/>
          <p:cNvSpPr>
            <a:spLocks/>
          </p:cNvSpPr>
          <p:nvPr/>
        </p:nvSpPr>
        <p:spPr bwMode="auto">
          <a:xfrm>
            <a:off x="2194566" y="3265764"/>
            <a:ext cx="688987" cy="214168"/>
          </a:xfrm>
          <a:custGeom>
            <a:avLst/>
            <a:gdLst>
              <a:gd name="T0" fmla="*/ 603 w 603"/>
              <a:gd name="T1" fmla="*/ 96 h 209"/>
              <a:gd name="T2" fmla="*/ 438 w 603"/>
              <a:gd name="T3" fmla="*/ 195 h 209"/>
              <a:gd name="T4" fmla="*/ 444 w 603"/>
              <a:gd name="T5" fmla="*/ 15 h 209"/>
              <a:gd name="T6" fmla="*/ 312 w 603"/>
              <a:gd name="T7" fmla="*/ 105 h 209"/>
              <a:gd name="T8" fmla="*/ 282 w 603"/>
              <a:gd name="T9" fmla="*/ 21 h 209"/>
              <a:gd name="T10" fmla="*/ 0 w 603"/>
              <a:gd name="T11" fmla="*/ 111 h 209"/>
              <a:gd name="T12" fmla="*/ 0 60000 65536"/>
              <a:gd name="T13" fmla="*/ 0 60000 65536"/>
              <a:gd name="T14" fmla="*/ 0 60000 65536"/>
              <a:gd name="T15" fmla="*/ 0 60000 65536"/>
              <a:gd name="T16" fmla="*/ 0 60000 65536"/>
              <a:gd name="T17" fmla="*/ 0 60000 65536"/>
              <a:gd name="T18" fmla="*/ 0 w 603"/>
              <a:gd name="T19" fmla="*/ 0 h 209"/>
              <a:gd name="T20" fmla="*/ 603 w 603"/>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603" h="209">
                <a:moveTo>
                  <a:pt x="603" y="96"/>
                </a:moveTo>
                <a:cubicBezTo>
                  <a:pt x="576" y="112"/>
                  <a:pt x="464" y="209"/>
                  <a:pt x="438" y="195"/>
                </a:cubicBezTo>
                <a:cubicBezTo>
                  <a:pt x="412" y="181"/>
                  <a:pt x="465" y="30"/>
                  <a:pt x="444" y="15"/>
                </a:cubicBezTo>
                <a:cubicBezTo>
                  <a:pt x="423" y="0"/>
                  <a:pt x="339" y="104"/>
                  <a:pt x="312" y="105"/>
                </a:cubicBezTo>
                <a:cubicBezTo>
                  <a:pt x="285" y="106"/>
                  <a:pt x="334" y="20"/>
                  <a:pt x="282" y="21"/>
                </a:cubicBezTo>
                <a:cubicBezTo>
                  <a:pt x="230" y="22"/>
                  <a:pt x="59" y="92"/>
                  <a:pt x="0" y="111"/>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36" name="Picture 2051" descr="j020259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87575" y="3170464"/>
            <a:ext cx="217094" cy="30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 name="Group 2052"/>
          <p:cNvGrpSpPr>
            <a:grpSpLocks/>
          </p:cNvGrpSpPr>
          <p:nvPr/>
        </p:nvGrpSpPr>
        <p:grpSpPr bwMode="auto">
          <a:xfrm>
            <a:off x="2388808" y="3685903"/>
            <a:ext cx="133684" cy="80954"/>
            <a:chOff x="879" y="2310"/>
            <a:chExt cx="201" cy="134"/>
          </a:xfrm>
        </p:grpSpPr>
        <p:sp>
          <p:nvSpPr>
            <p:cNvPr id="158" name="Freeform 205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9" name="Freeform 205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0" name="Rectangle 205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61" name="Freeform 205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2" name="Freeform 205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3" name="Line 205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4" name="Line 205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5" name="Line 206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6" name="Line 206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8" name="Group 2062"/>
          <p:cNvGrpSpPr>
            <a:grpSpLocks/>
          </p:cNvGrpSpPr>
          <p:nvPr/>
        </p:nvGrpSpPr>
        <p:grpSpPr bwMode="auto">
          <a:xfrm>
            <a:off x="3804489" y="3922615"/>
            <a:ext cx="133684" cy="80954"/>
            <a:chOff x="879" y="2310"/>
            <a:chExt cx="201" cy="134"/>
          </a:xfrm>
        </p:grpSpPr>
        <p:sp>
          <p:nvSpPr>
            <p:cNvPr id="149" name="Freeform 206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0" name="Freeform 206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1" name="Rectangle 206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52" name="Freeform 206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3" name="Freeform 206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4" name="Line 206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5" name="Line 206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6" name="Line 207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7" name="Line 207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9" name="Group 2072"/>
          <p:cNvGrpSpPr>
            <a:grpSpLocks/>
          </p:cNvGrpSpPr>
          <p:nvPr/>
        </p:nvGrpSpPr>
        <p:grpSpPr bwMode="auto">
          <a:xfrm>
            <a:off x="3713081" y="3237089"/>
            <a:ext cx="133684" cy="80955"/>
            <a:chOff x="879" y="2310"/>
            <a:chExt cx="201" cy="134"/>
          </a:xfrm>
        </p:grpSpPr>
        <p:sp>
          <p:nvSpPr>
            <p:cNvPr id="140" name="Freeform 207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1" name="Freeform 207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2" name="Rectangle 207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43" name="Freeform 207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4" name="Freeform 207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5" name="Line 207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6" name="Line 207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7" name="Line 208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8" name="Line 208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980" name="Text Box 325"/>
          <p:cNvSpPr txBox="1">
            <a:spLocks noChangeArrowheads="1"/>
          </p:cNvSpPr>
          <p:nvPr/>
        </p:nvSpPr>
        <p:spPr bwMode="auto">
          <a:xfrm>
            <a:off x="1456508" y="2462900"/>
            <a:ext cx="2272356" cy="267184"/>
          </a:xfrm>
          <a:prstGeom prst="rect">
            <a:avLst/>
          </a:prstGeom>
          <a:solidFill>
            <a:srgbClr val="FF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t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1</a:t>
            </a:r>
            <a:r>
              <a:rPr lang="ja-JP" altLang="en-US" sz="1200" dirty="0">
                <a:latin typeface="ＭＳ Ｐゴシック" panose="020B0600070205080204" pitchFamily="50" charset="-128"/>
                <a:ea typeface="ＭＳ Ｐゴシック" panose="020B0600070205080204" pitchFamily="50" charset="-128"/>
              </a:rPr>
              <a:t>：○○通信</a:t>
            </a:r>
            <a:r>
              <a:rPr lang="zh-TW" altLang="ja-JP" sz="1200" dirty="0">
                <a:latin typeface="ＭＳ Ｐゴシック" panose="020B0600070205080204" pitchFamily="50" charset="-128"/>
                <a:ea typeface="ＭＳ Ｐゴシック" panose="020B0600070205080204" pitchFamily="50" charset="-128"/>
              </a:rPr>
              <a:t>技術</a:t>
            </a:r>
            <a:endParaRPr lang="en-US" altLang="ja-JP" sz="1200" dirty="0">
              <a:latin typeface="ＭＳ Ｐゴシック" panose="020B0600070205080204" pitchFamily="50" charset="-128"/>
              <a:ea typeface="ＭＳ Ｐゴシック" panose="020B0600070205080204" pitchFamily="50" charset="-128"/>
            </a:endParaRPr>
          </a:p>
        </p:txBody>
      </p:sp>
      <p:sp>
        <p:nvSpPr>
          <p:cNvPr id="981" name="テキスト ボックス 241"/>
          <p:cNvSpPr txBox="1">
            <a:spLocks noChangeArrowheads="1"/>
          </p:cNvSpPr>
          <p:nvPr/>
        </p:nvSpPr>
        <p:spPr bwMode="auto">
          <a:xfrm>
            <a:off x="416496" y="2787025"/>
            <a:ext cx="1758969" cy="353943"/>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将来技術の解読脅威に脅かされない究極的な暗号</a:t>
            </a:r>
            <a:r>
              <a:rPr lang="ja-JP" altLang="en-US" sz="1200" dirty="0"/>
              <a:t>技術</a:t>
            </a:r>
          </a:p>
        </p:txBody>
      </p:sp>
      <p:sp>
        <p:nvSpPr>
          <p:cNvPr id="982" name="Text Box 13"/>
          <p:cNvSpPr txBox="1">
            <a:spLocks noChangeAspect="1" noChangeArrowheads="1"/>
          </p:cNvSpPr>
          <p:nvPr/>
        </p:nvSpPr>
        <p:spPr bwMode="auto">
          <a:xfrm>
            <a:off x="1729528" y="4345359"/>
            <a:ext cx="30074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　　　　　研究開発項目</a:t>
            </a:r>
            <a:r>
              <a:rPr lang="en-US" altLang="ja-JP" sz="1000" dirty="0">
                <a:latin typeface="+mn-ea"/>
                <a:ea typeface="+mn-ea"/>
              </a:rPr>
              <a:t>1</a:t>
            </a:r>
            <a:r>
              <a:rPr lang="ja-JP" altLang="en-US" sz="1000" dirty="0">
                <a:latin typeface="+mn-ea"/>
                <a:ea typeface="+mn-ea"/>
              </a:rPr>
              <a:t>　○○○○○○セキュリティ技術</a:t>
            </a:r>
            <a:endParaRPr lang="en-US" altLang="ja-JP" sz="1000" dirty="0">
              <a:latin typeface="+mn-ea"/>
              <a:ea typeface="+mn-ea"/>
            </a:endParaRPr>
          </a:p>
          <a:p>
            <a:pPr eaLnBrk="1" hangingPunct="1">
              <a:spcBef>
                <a:spcPct val="0"/>
              </a:spcBef>
              <a:buFontTx/>
              <a:buNone/>
            </a:pPr>
            <a:r>
              <a:rPr lang="ja-JP" altLang="en-US" sz="1000" dirty="0">
                <a:latin typeface="+mn-ea"/>
                <a:ea typeface="+mn-ea"/>
              </a:rPr>
              <a:t>　　　　　</a:t>
            </a:r>
            <a:r>
              <a:rPr lang="en-US" altLang="ja-JP" sz="1000" dirty="0">
                <a:latin typeface="+mn-ea"/>
                <a:ea typeface="+mn-ea"/>
              </a:rPr>
              <a:t>B</a:t>
            </a:r>
            <a:r>
              <a:rPr lang="ja-JP" altLang="en-US" sz="1000" dirty="0">
                <a:latin typeface="+mn-ea"/>
                <a:ea typeface="+mn-ea"/>
              </a:rPr>
              <a:t>　○○○○○○ネットワーク技術</a:t>
            </a:r>
          </a:p>
        </p:txBody>
      </p:sp>
      <p:sp>
        <p:nvSpPr>
          <p:cNvPr id="983" name="Text Box 13"/>
          <p:cNvSpPr txBox="1">
            <a:spLocks noChangeAspect="1" noChangeArrowheads="1"/>
          </p:cNvSpPr>
          <p:nvPr/>
        </p:nvSpPr>
        <p:spPr bwMode="auto">
          <a:xfrm>
            <a:off x="920552" y="3824312"/>
            <a:ext cx="967021" cy="468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政府機関での国家的情報安全性保証 </a:t>
            </a:r>
          </a:p>
        </p:txBody>
      </p:sp>
      <p:sp>
        <p:nvSpPr>
          <p:cNvPr id="984" name="Text Box 13"/>
          <p:cNvSpPr txBox="1">
            <a:spLocks noChangeAspect="1" noChangeArrowheads="1"/>
          </p:cNvSpPr>
          <p:nvPr/>
        </p:nvSpPr>
        <p:spPr bwMode="auto">
          <a:xfrm>
            <a:off x="2424120" y="2730359"/>
            <a:ext cx="944704"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データセンタや主要認証機関 </a:t>
            </a:r>
            <a:endParaRPr lang="en-US" altLang="ja-JP" sz="800" dirty="0">
              <a:latin typeface="Times New Roman" pitchFamily="18" charset="0"/>
            </a:endParaRPr>
          </a:p>
        </p:txBody>
      </p:sp>
      <p:sp>
        <p:nvSpPr>
          <p:cNvPr id="985" name="Text Box 13"/>
          <p:cNvSpPr txBox="1">
            <a:spLocks noChangeAspect="1" noChangeArrowheads="1"/>
          </p:cNvSpPr>
          <p:nvPr/>
        </p:nvSpPr>
        <p:spPr bwMode="auto">
          <a:xfrm>
            <a:off x="3800872" y="3212976"/>
            <a:ext cx="114703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企業、病院などのプライベートネットワーク </a:t>
            </a:r>
            <a:endParaRPr lang="en-US" altLang="ja-JP" sz="800" dirty="0">
              <a:latin typeface="Times New Roman" pitchFamily="18" charset="0"/>
            </a:endParaRPr>
          </a:p>
        </p:txBody>
      </p:sp>
      <p:sp>
        <p:nvSpPr>
          <p:cNvPr id="986" name="Text Box 13"/>
          <p:cNvSpPr txBox="1">
            <a:spLocks noChangeAspect="1" noChangeArrowheads="1"/>
          </p:cNvSpPr>
          <p:nvPr/>
        </p:nvSpPr>
        <p:spPr bwMode="auto">
          <a:xfrm>
            <a:off x="3162913" y="4005064"/>
            <a:ext cx="150205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社会インフラの中枢施設のネットワーク </a:t>
            </a:r>
            <a:endParaRPr lang="en-US" altLang="ja-JP" sz="800" dirty="0">
              <a:latin typeface="Times New Roman" pitchFamily="18" charset="0"/>
            </a:endParaRPr>
          </a:p>
        </p:txBody>
      </p:sp>
      <p:sp>
        <p:nvSpPr>
          <p:cNvPr id="987" name="Line 2089"/>
          <p:cNvSpPr>
            <a:spLocks noChangeShapeType="1"/>
          </p:cNvSpPr>
          <p:nvPr/>
        </p:nvSpPr>
        <p:spPr bwMode="auto">
          <a:xfrm flipV="1">
            <a:off x="4471767" y="2990624"/>
            <a:ext cx="841273" cy="140353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8" name="Line 2088"/>
          <p:cNvSpPr>
            <a:spLocks noChangeShapeType="1"/>
          </p:cNvSpPr>
          <p:nvPr/>
        </p:nvSpPr>
        <p:spPr bwMode="auto">
          <a:xfrm flipV="1">
            <a:off x="4482931" y="3811432"/>
            <a:ext cx="830110" cy="74847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9" name="Text Box 325"/>
          <p:cNvSpPr txBox="1">
            <a:spLocks noChangeArrowheads="1"/>
          </p:cNvSpPr>
          <p:nvPr/>
        </p:nvSpPr>
        <p:spPr bwMode="auto">
          <a:xfrm>
            <a:off x="1280592" y="4751757"/>
            <a:ext cx="2513806" cy="267184"/>
          </a:xfrm>
          <a:prstGeom prst="rect">
            <a:avLst/>
          </a:prstGeom>
          <a:solidFill>
            <a:schemeClr val="accent6">
              <a:lumMod val="40000"/>
              <a:lumOff val="60000"/>
            </a:schemeClr>
          </a:solidFill>
          <a:ln w="9525" algn="ctr">
            <a:noFill/>
            <a:miter lim="800000"/>
            <a:headEnd/>
            <a:tailEnd/>
          </a:ln>
          <a:effectLst/>
        </p:spPr>
        <p:txBody>
          <a:bodyPr wrap="square" tIns="36000">
            <a:spAutoFit/>
          </a:bodyPr>
          <a:lstStyle/>
          <a:p>
            <a:pPr algn="ctr">
              <a:defRPr/>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：超大容量通信技術</a:t>
            </a:r>
          </a:p>
        </p:txBody>
      </p:sp>
      <p:sp>
        <p:nvSpPr>
          <p:cNvPr id="990" name="角丸四角形 989"/>
          <p:cNvSpPr/>
          <p:nvPr/>
        </p:nvSpPr>
        <p:spPr bwMode="auto">
          <a:xfrm>
            <a:off x="414132" y="5445397"/>
            <a:ext cx="2162604" cy="1223963"/>
          </a:xfrm>
          <a:prstGeom prst="roundRect">
            <a:avLst>
              <a:gd name="adj" fmla="val 6376"/>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1000" dirty="0">
              <a:solidFill>
                <a:schemeClr val="tx1"/>
              </a:solidFill>
              <a:latin typeface="Times New Roman" pitchFamily="18" charset="0"/>
            </a:endParaRPr>
          </a:p>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は光ファイバ数や符号化に使うパルスの数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に比例</a:t>
            </a:r>
            <a:endParaRPr lang="ja-JP" altLang="en-US" dirty="0">
              <a:solidFill>
                <a:srgbClr val="FFFFFF"/>
              </a:solidFill>
            </a:endParaRPr>
          </a:p>
        </p:txBody>
      </p:sp>
      <p:sp>
        <p:nvSpPr>
          <p:cNvPr id="991" name="Text Box 7"/>
          <p:cNvSpPr txBox="1">
            <a:spLocks noChangeAspect="1" noChangeArrowheads="1"/>
          </p:cNvSpPr>
          <p:nvPr/>
        </p:nvSpPr>
        <p:spPr bwMode="auto">
          <a:xfrm>
            <a:off x="381795" y="5343023"/>
            <a:ext cx="2259806" cy="246217"/>
          </a:xfrm>
          <a:prstGeom prst="rect">
            <a:avLst/>
          </a:prstGeom>
          <a:solidFill>
            <a:srgbClr val="66FFFF"/>
          </a:solidFill>
          <a:ln w="9525">
            <a:solidFill>
              <a:schemeClr val="tx1"/>
            </a:solidFill>
            <a:miter lim="800000"/>
            <a:headEnd/>
            <a:tailEnd/>
          </a:ln>
          <a:effectLst>
            <a:outerShdw dist="71842" dir="2700000" algn="ctr" rotWithShape="0">
              <a:srgbClr val="808080"/>
            </a:outerShdw>
          </a:effectLst>
        </p:spPr>
        <p:txBody>
          <a:bodyPr wrap="square" lIns="0" tIns="45718" rIns="0"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Arial" charset="0"/>
              </a:rPr>
              <a:t>シャノン限界に制約される</a:t>
            </a:r>
            <a:r>
              <a:rPr lang="ja-JP" altLang="en-US" sz="1000">
                <a:latin typeface="Times New Roman" pitchFamily="18" charset="0"/>
                <a:ea typeface="ＤＨＰ特太ゴシック体" pitchFamily="2" charset="-128"/>
              </a:rPr>
              <a:t>現在の光通信</a:t>
            </a:r>
          </a:p>
        </p:txBody>
      </p:sp>
      <p:sp>
        <p:nvSpPr>
          <p:cNvPr id="992" name="Text Box 7"/>
          <p:cNvSpPr txBox="1">
            <a:spLocks noChangeAspect="1" noChangeArrowheads="1"/>
          </p:cNvSpPr>
          <p:nvPr/>
        </p:nvSpPr>
        <p:spPr bwMode="auto">
          <a:xfrm>
            <a:off x="2940239" y="5390110"/>
            <a:ext cx="1752600" cy="211137"/>
          </a:xfrm>
          <a:prstGeom prst="rect">
            <a:avLst/>
          </a:prstGeom>
          <a:solidFill>
            <a:srgbClr val="FFFF00"/>
          </a:solidFill>
          <a:ln w="9525">
            <a:solidFill>
              <a:schemeClr val="tx1"/>
            </a:solidFill>
            <a:miter lim="800000"/>
            <a:headEnd/>
            <a:tailEnd/>
          </a:ln>
          <a:effectLst>
            <a:outerShdw dist="71842" dir="2700000" algn="ctr" rotWithShape="0">
              <a:srgbClr val="808080"/>
            </a:outerShdw>
          </a:effec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Times New Roman" pitchFamily="18" charset="0"/>
              </a:rPr>
              <a:t>量子符号化技術</a:t>
            </a:r>
            <a:endParaRPr lang="en-US" altLang="ja-JP" sz="1000">
              <a:latin typeface="Times New Roman" pitchFamily="18" charset="0"/>
            </a:endParaRPr>
          </a:p>
        </p:txBody>
      </p:sp>
      <p:sp>
        <p:nvSpPr>
          <p:cNvPr id="993" name="右矢印 992"/>
          <p:cNvSpPr/>
          <p:nvPr/>
        </p:nvSpPr>
        <p:spPr bwMode="auto">
          <a:xfrm>
            <a:off x="2476500" y="5685408"/>
            <a:ext cx="330200" cy="652463"/>
          </a:xfrm>
          <a:prstGeom prst="right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4" name="テキスト ボックス 240"/>
          <p:cNvSpPr txBox="1">
            <a:spLocks noChangeArrowheads="1"/>
          </p:cNvSpPr>
          <p:nvPr/>
        </p:nvSpPr>
        <p:spPr bwMode="auto">
          <a:xfrm>
            <a:off x="397533" y="5013176"/>
            <a:ext cx="4339443" cy="338554"/>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通信資源の増加に対して総通信容量を超加法的に増加させるための量子符号化技術を実現し、シャノン限界による加法性制限を打破。</a:t>
            </a:r>
          </a:p>
        </p:txBody>
      </p:sp>
      <p:sp>
        <p:nvSpPr>
          <p:cNvPr id="996" name="Text Box 13"/>
          <p:cNvSpPr txBox="1">
            <a:spLocks noChangeAspect="1" noChangeArrowheads="1"/>
          </p:cNvSpPr>
          <p:nvPr/>
        </p:nvSpPr>
        <p:spPr bwMode="auto">
          <a:xfrm>
            <a:off x="2502011" y="6254626"/>
            <a:ext cx="3068326" cy="400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項目</a:t>
            </a:r>
            <a:r>
              <a:rPr lang="en-US" altLang="ja-JP" sz="1000" dirty="0">
                <a:latin typeface="+mn-ea"/>
                <a:ea typeface="+mn-ea"/>
              </a:rPr>
              <a:t>1</a:t>
            </a:r>
            <a:r>
              <a:rPr lang="ja-JP" altLang="en-US" sz="1000" dirty="0">
                <a:latin typeface="+mn-ea"/>
                <a:ea typeface="+mn-ea"/>
              </a:rPr>
              <a:t>　○○○○○○セキュリティ技術</a:t>
            </a:r>
          </a:p>
          <a:p>
            <a:pPr eaLnBrk="1" hangingPunct="1">
              <a:spcBef>
                <a:spcPct val="0"/>
              </a:spcBef>
              <a:buFontTx/>
              <a:buNone/>
            </a:pPr>
            <a:r>
              <a:rPr lang="en-US" altLang="ja-JP" sz="1000" dirty="0">
                <a:latin typeface="+mn-ea"/>
                <a:ea typeface="+mn-ea"/>
              </a:rPr>
              <a:t>B</a:t>
            </a:r>
            <a:r>
              <a:rPr lang="ja-JP" altLang="en-US" sz="1000" dirty="0">
                <a:latin typeface="+mn-ea"/>
                <a:ea typeface="+mn-ea"/>
              </a:rPr>
              <a:t>　○○○○○○配送技術</a:t>
            </a:r>
          </a:p>
        </p:txBody>
      </p:sp>
      <p:sp>
        <p:nvSpPr>
          <p:cNvPr id="997" name="Rectangle 19"/>
          <p:cNvSpPr>
            <a:spLocks noChangeAspect="1" noChangeArrowheads="1"/>
          </p:cNvSpPr>
          <p:nvPr/>
        </p:nvSpPr>
        <p:spPr bwMode="auto">
          <a:xfrm>
            <a:off x="514391" y="6466187"/>
            <a:ext cx="573087" cy="52388"/>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8" name="Rectangle 19"/>
          <p:cNvSpPr>
            <a:spLocks noChangeAspect="1" noChangeArrowheads="1"/>
          </p:cNvSpPr>
          <p:nvPr/>
        </p:nvSpPr>
        <p:spPr bwMode="auto">
          <a:xfrm>
            <a:off x="514391" y="6585250"/>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9" name="Rectangle 19"/>
          <p:cNvSpPr>
            <a:spLocks noChangeAspect="1" noChangeArrowheads="1"/>
          </p:cNvSpPr>
          <p:nvPr/>
        </p:nvSpPr>
        <p:spPr bwMode="auto">
          <a:xfrm>
            <a:off x="514391" y="6231713"/>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0" name="Rectangle 19"/>
          <p:cNvSpPr>
            <a:spLocks noChangeAspect="1" noChangeArrowheads="1"/>
          </p:cNvSpPr>
          <p:nvPr/>
        </p:nvSpPr>
        <p:spPr bwMode="auto">
          <a:xfrm>
            <a:off x="514391" y="6526512"/>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1" name="Text Box 18"/>
          <p:cNvSpPr txBox="1">
            <a:spLocks noChangeAspect="1" noChangeArrowheads="1"/>
          </p:cNvSpPr>
          <p:nvPr/>
        </p:nvSpPr>
        <p:spPr bwMode="auto">
          <a:xfrm>
            <a:off x="379038" y="6006014"/>
            <a:ext cx="89127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solidFill>
                  <a:srgbClr val="FF6600"/>
                </a:solidFill>
                <a:latin typeface="Times New Roman" pitchFamily="18" charset="0"/>
              </a:rPr>
              <a:t>光ファイバ</a:t>
            </a:r>
            <a:r>
              <a:rPr lang="en-US" altLang="ja-JP" sz="1000" dirty="0">
                <a:solidFill>
                  <a:srgbClr val="FF6600"/>
                </a:solidFill>
                <a:latin typeface="Times New Roman" pitchFamily="18" charset="0"/>
              </a:rPr>
              <a:t>1</a:t>
            </a:r>
            <a:r>
              <a:rPr lang="ja-JP" altLang="en-US" sz="1000" dirty="0">
                <a:solidFill>
                  <a:srgbClr val="FF6600"/>
                </a:solidFill>
                <a:latin typeface="Times New Roman" pitchFamily="18" charset="0"/>
              </a:rPr>
              <a:t>本</a:t>
            </a:r>
            <a:endParaRPr lang="ja-JP" altLang="en-US" sz="1000" dirty="0">
              <a:solidFill>
                <a:srgbClr val="FFFF00"/>
              </a:solidFill>
              <a:latin typeface="Times New Roman" pitchFamily="18" charset="0"/>
            </a:endParaRPr>
          </a:p>
        </p:txBody>
      </p:sp>
      <p:sp>
        <p:nvSpPr>
          <p:cNvPr id="1002" name="Text Box 18"/>
          <p:cNvSpPr txBox="1">
            <a:spLocks noChangeAspect="1" noChangeArrowheads="1"/>
          </p:cNvSpPr>
          <p:nvPr/>
        </p:nvSpPr>
        <p:spPr bwMode="auto">
          <a:xfrm>
            <a:off x="413961" y="6284827"/>
            <a:ext cx="96415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solidFill>
                  <a:srgbClr val="FF6600"/>
                </a:solidFill>
                <a:latin typeface="Times New Roman" pitchFamily="18" charset="0"/>
              </a:rPr>
              <a:t>光ファイバ</a:t>
            </a:r>
            <a:r>
              <a:rPr lang="ja-JP" altLang="en-US" sz="1000" i="1">
                <a:solidFill>
                  <a:srgbClr val="FF6600"/>
                </a:solidFill>
                <a:latin typeface="Arial" charset="0"/>
              </a:rPr>
              <a:t> </a:t>
            </a:r>
            <a:r>
              <a:rPr lang="en-US" altLang="ja-JP" sz="1000" i="1">
                <a:solidFill>
                  <a:srgbClr val="FF6600"/>
                </a:solidFill>
                <a:latin typeface="Arial" charset="0"/>
              </a:rPr>
              <a:t>n </a:t>
            </a:r>
            <a:r>
              <a:rPr lang="ja-JP" altLang="en-US" sz="1000">
                <a:solidFill>
                  <a:srgbClr val="FF6600"/>
                </a:solidFill>
                <a:latin typeface="Times New Roman" pitchFamily="18" charset="0"/>
              </a:rPr>
              <a:t>本</a:t>
            </a:r>
            <a:endParaRPr lang="ja-JP" altLang="en-US" sz="1000">
              <a:solidFill>
                <a:srgbClr val="FFFF00"/>
              </a:solidFill>
              <a:latin typeface="Times New Roman" pitchFamily="18" charset="0"/>
            </a:endParaRPr>
          </a:p>
        </p:txBody>
      </p:sp>
      <p:sp>
        <p:nvSpPr>
          <p:cNvPr id="1003" name="Text Box 13"/>
          <p:cNvSpPr txBox="1">
            <a:spLocks noChangeAspect="1" noChangeArrowheads="1"/>
          </p:cNvSpPr>
          <p:nvPr/>
        </p:nvSpPr>
        <p:spPr bwMode="auto">
          <a:xfrm>
            <a:off x="1540576" y="6441537"/>
            <a:ext cx="964152" cy="22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a:latin typeface="Arial" charset="0"/>
              </a:rPr>
              <a:t>C</a:t>
            </a:r>
            <a:r>
              <a:rPr lang="en-US" altLang="ja-JP" sz="1200" b="1" i="1" baseline="-25000">
                <a:latin typeface="Arial" charset="0"/>
              </a:rPr>
              <a:t>n</a:t>
            </a:r>
            <a:r>
              <a:rPr lang="en-US" altLang="ja-JP" sz="1200" b="1">
                <a:latin typeface="Times New Roman" pitchFamily="18" charset="0"/>
              </a:rPr>
              <a:t> =</a:t>
            </a:r>
            <a:r>
              <a:rPr lang="en-US" altLang="ja-JP" sz="1200" b="1" i="1">
                <a:latin typeface="Arial" charset="0"/>
              </a:rPr>
              <a:t>n</a:t>
            </a:r>
            <a:r>
              <a:rPr lang="en-US" altLang="ja-JP" sz="1200" b="1">
                <a:latin typeface="Times New Roman" pitchFamily="18" charset="0"/>
              </a:rPr>
              <a:t>×</a:t>
            </a:r>
            <a:r>
              <a:rPr lang="en-US" altLang="ja-JP" sz="1200" b="1" i="1">
                <a:latin typeface="Arial" charset="0"/>
              </a:rPr>
              <a:t>C</a:t>
            </a:r>
            <a:r>
              <a:rPr lang="en-US" altLang="ja-JP" sz="1200" b="1" i="1" baseline="-25000">
                <a:latin typeface="Arial" charset="0"/>
              </a:rPr>
              <a:t>1</a:t>
            </a:r>
            <a:r>
              <a:rPr lang="ja-JP" altLang="en-US" sz="1200" b="1">
                <a:latin typeface="Times New Roman" pitchFamily="18" charset="0"/>
              </a:rPr>
              <a:t>　</a:t>
            </a:r>
          </a:p>
        </p:txBody>
      </p:sp>
      <p:sp>
        <p:nvSpPr>
          <p:cNvPr id="1004" name="Text Box 13"/>
          <p:cNvSpPr txBox="1">
            <a:spLocks noChangeAspect="1" noChangeArrowheads="1"/>
          </p:cNvSpPr>
          <p:nvPr/>
        </p:nvSpPr>
        <p:spPr bwMode="auto">
          <a:xfrm>
            <a:off x="1540576" y="6153506"/>
            <a:ext cx="344665" cy="27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dirty="0">
                <a:latin typeface="Arial" charset="0"/>
              </a:rPr>
              <a:t>C</a:t>
            </a:r>
            <a:r>
              <a:rPr lang="ja-JP" altLang="en-US" sz="1200" b="1" dirty="0">
                <a:latin typeface="Times New Roman" pitchFamily="18" charset="0"/>
              </a:rPr>
              <a:t>　</a:t>
            </a:r>
          </a:p>
        </p:txBody>
      </p:sp>
      <p:sp>
        <p:nvSpPr>
          <p:cNvPr id="1006" name="Line 2089"/>
          <p:cNvSpPr>
            <a:spLocks noChangeShapeType="1"/>
          </p:cNvSpPr>
          <p:nvPr/>
        </p:nvSpPr>
        <p:spPr bwMode="auto">
          <a:xfrm flipV="1">
            <a:off x="4664969" y="5229200"/>
            <a:ext cx="648072" cy="127440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7" name="Line 2088"/>
          <p:cNvSpPr>
            <a:spLocks noChangeShapeType="1"/>
          </p:cNvSpPr>
          <p:nvPr/>
        </p:nvSpPr>
        <p:spPr bwMode="auto">
          <a:xfrm flipV="1">
            <a:off x="4676132" y="6107414"/>
            <a:ext cx="636909" cy="56194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14" name="AutoShape 2">
            <a:extLst>
              <a:ext uri="{FF2B5EF4-FFF2-40B4-BE49-F238E27FC236}">
                <a16:creationId xmlns:a16="http://schemas.microsoft.com/office/drawing/2014/main" id="{4EB903A9-B1D1-4C96-A141-DB4BBB566E9E}"/>
              </a:ext>
            </a:extLst>
          </p:cNvPr>
          <p:cNvSpPr>
            <a:spLocks noChangeArrowheads="1"/>
          </p:cNvSpPr>
          <p:nvPr/>
        </p:nvSpPr>
        <p:spPr bwMode="auto">
          <a:xfrm>
            <a:off x="5657786" y="1062621"/>
            <a:ext cx="4169421" cy="787908"/>
          </a:xfrm>
          <a:prstGeom prst="wedgeRectCallout">
            <a:avLst>
              <a:gd name="adj1" fmla="val -50332"/>
              <a:gd name="adj2" fmla="val -25494"/>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dirty="0">
                <a:solidFill>
                  <a:srgbClr val="0000FF"/>
                </a:solidFill>
                <a:latin typeface="ＭＳ Ｐゴシック"/>
                <a:ea typeface="ＭＳ Ｐゴシック"/>
              </a:rPr>
              <a:t>代表研究者を先頭にして、再受託者を含む全ての受託者名を正式名称で記入してください。ただし、下記例のように省略して差し支えありません。</a:t>
            </a:r>
            <a:endParaRPr lang="en-US" altLang="ja-JP" dirty="0">
              <a:solidFill>
                <a:srgbClr val="0000FF"/>
              </a:solidFill>
              <a:latin typeface="ＭＳ Ｐゴシック"/>
              <a:ea typeface="ＭＳ Ｐゴシック"/>
            </a:endParaRPr>
          </a:p>
          <a:p>
            <a:pPr>
              <a:defRPr sz="1000"/>
            </a:pPr>
            <a:r>
              <a:rPr lang="ja-JP" altLang="en-US" dirty="0">
                <a:solidFill>
                  <a:srgbClr val="0000FF"/>
                </a:solidFill>
                <a:latin typeface="ＭＳ Ｐゴシック"/>
                <a:ea typeface="ＭＳ Ｐゴシック"/>
              </a:rPr>
              <a:t> </a:t>
            </a:r>
            <a:r>
              <a:rPr lang="en-US" altLang="ja-JP" dirty="0">
                <a:solidFill>
                  <a:srgbClr val="0000FF"/>
                </a:solidFill>
                <a:latin typeface="ＭＳ Ｐゴシック"/>
                <a:ea typeface="ＭＳ Ｐゴシック"/>
              </a:rPr>
              <a:t>【</a:t>
            </a:r>
            <a:r>
              <a:rPr lang="ja-JP" altLang="en-US" dirty="0">
                <a:solidFill>
                  <a:srgbClr val="0000FF"/>
                </a:solidFill>
                <a:latin typeface="ＭＳ Ｐゴシック"/>
                <a:ea typeface="ＭＳ Ｐゴシック"/>
              </a:rPr>
              <a:t>例：株式会社→（株） </a:t>
            </a:r>
            <a:r>
              <a:rPr lang="en-US" altLang="ja-JP" dirty="0">
                <a:solidFill>
                  <a:srgbClr val="0000FF"/>
                </a:solidFill>
                <a:latin typeface="ＭＳ Ｐゴシック"/>
                <a:ea typeface="ＭＳ Ｐゴシック"/>
              </a:rPr>
              <a:t>】</a:t>
            </a:r>
          </a:p>
          <a:p>
            <a:pPr>
              <a:defRPr sz="1000"/>
            </a:pPr>
            <a:r>
              <a:rPr lang="ja-JP" altLang="en-US" dirty="0">
                <a:solidFill>
                  <a:srgbClr val="0000FF"/>
                </a:solidFill>
                <a:latin typeface="ＭＳ Ｐゴシック"/>
                <a:ea typeface="ＭＳ Ｐゴシック"/>
              </a:rPr>
              <a:t>日欧、日米共同研究の場合は、次ページの「６．外国の実施機関」に外国の実施機関の名称を記入してください。</a:t>
            </a:r>
          </a:p>
        </p:txBody>
      </p:sp>
      <p:sp>
        <p:nvSpPr>
          <p:cNvPr id="1008" name="AutoShape 2">
            <a:extLst>
              <a:ext uri="{FF2B5EF4-FFF2-40B4-BE49-F238E27FC236}">
                <a16:creationId xmlns:a16="http://schemas.microsoft.com/office/drawing/2014/main" id="{673C694C-4906-4392-8DF5-8ABB2E07E7AD}"/>
              </a:ext>
            </a:extLst>
          </p:cNvPr>
          <p:cNvSpPr>
            <a:spLocks noChangeArrowheads="1"/>
          </p:cNvSpPr>
          <p:nvPr/>
        </p:nvSpPr>
        <p:spPr bwMode="auto">
          <a:xfrm>
            <a:off x="4248216" y="1468812"/>
            <a:ext cx="1224136"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成果概要書の表記に合わせてください。</a:t>
            </a:r>
          </a:p>
        </p:txBody>
      </p:sp>
      <p:cxnSp>
        <p:nvCxnSpPr>
          <p:cNvPr id="1012" name="直線矢印コネクタ 1011">
            <a:extLst>
              <a:ext uri="{FF2B5EF4-FFF2-40B4-BE49-F238E27FC236}">
                <a16:creationId xmlns:a16="http://schemas.microsoft.com/office/drawing/2014/main" id="{9E3F78AF-CFFE-47AA-8309-63B261548B8C}"/>
              </a:ext>
            </a:extLst>
          </p:cNvPr>
          <p:cNvCxnSpPr>
            <a:cxnSpLocks/>
            <a:stCxn id="1014" idx="1"/>
          </p:cNvCxnSpPr>
          <p:nvPr/>
        </p:nvCxnSpPr>
        <p:spPr>
          <a:xfrm flipH="1" flipV="1">
            <a:off x="5369755" y="1115121"/>
            <a:ext cx="288031" cy="3414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6" name="直線矢印コネクタ 1015">
            <a:extLst>
              <a:ext uri="{FF2B5EF4-FFF2-40B4-BE49-F238E27FC236}">
                <a16:creationId xmlns:a16="http://schemas.microsoft.com/office/drawing/2014/main" id="{FEF43FE8-988C-4E47-89EF-10336C59554B}"/>
              </a:ext>
            </a:extLst>
          </p:cNvPr>
          <p:cNvCxnSpPr>
            <a:cxnSpLocks/>
            <a:stCxn id="1008" idx="1"/>
            <a:endCxn id="1017" idx="3"/>
          </p:cNvCxnSpPr>
          <p:nvPr/>
        </p:nvCxnSpPr>
        <p:spPr>
          <a:xfrm flipH="1" flipV="1">
            <a:off x="3724010" y="1239352"/>
            <a:ext cx="524206" cy="4054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7" name="角丸四角形 1009">
            <a:extLst>
              <a:ext uri="{FF2B5EF4-FFF2-40B4-BE49-F238E27FC236}">
                <a16:creationId xmlns:a16="http://schemas.microsoft.com/office/drawing/2014/main" id="{AB42115B-E014-496B-9A12-62131EB43760}"/>
              </a:ext>
            </a:extLst>
          </p:cNvPr>
          <p:cNvSpPr/>
          <p:nvPr/>
        </p:nvSpPr>
        <p:spPr>
          <a:xfrm>
            <a:off x="200026" y="1151568"/>
            <a:ext cx="3523984" cy="175568"/>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8" name="角丸四角形 1009">
            <a:extLst>
              <a:ext uri="{FF2B5EF4-FFF2-40B4-BE49-F238E27FC236}">
                <a16:creationId xmlns:a16="http://schemas.microsoft.com/office/drawing/2014/main" id="{80AA3FAB-03C8-4386-8192-80B1C8044A66}"/>
              </a:ext>
            </a:extLst>
          </p:cNvPr>
          <p:cNvSpPr/>
          <p:nvPr/>
        </p:nvSpPr>
        <p:spPr>
          <a:xfrm>
            <a:off x="212940" y="990253"/>
            <a:ext cx="5256584" cy="13792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9" name="角丸四角形 1009">
            <a:extLst>
              <a:ext uri="{FF2B5EF4-FFF2-40B4-BE49-F238E27FC236}">
                <a16:creationId xmlns:a16="http://schemas.microsoft.com/office/drawing/2014/main" id="{F1251D2F-2600-4EA9-9A98-36243AFFF605}"/>
              </a:ext>
            </a:extLst>
          </p:cNvPr>
          <p:cNvSpPr/>
          <p:nvPr/>
        </p:nvSpPr>
        <p:spPr>
          <a:xfrm>
            <a:off x="205419" y="1352094"/>
            <a:ext cx="6259750" cy="173923"/>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cxnSp>
        <p:nvCxnSpPr>
          <p:cNvPr id="1020" name="直線矢印コネクタ 1019">
            <a:extLst>
              <a:ext uri="{FF2B5EF4-FFF2-40B4-BE49-F238E27FC236}">
                <a16:creationId xmlns:a16="http://schemas.microsoft.com/office/drawing/2014/main" id="{E6C1E803-F9DE-4265-97AD-8E6C6E8DEF6F}"/>
              </a:ext>
            </a:extLst>
          </p:cNvPr>
          <p:cNvCxnSpPr>
            <a:cxnSpLocks/>
            <a:stCxn id="1008" idx="1"/>
          </p:cNvCxnSpPr>
          <p:nvPr/>
        </p:nvCxnSpPr>
        <p:spPr>
          <a:xfrm flipH="1" flipV="1">
            <a:off x="3739306" y="1450195"/>
            <a:ext cx="508910" cy="1945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4" name="AutoShape 2">
            <a:extLst>
              <a:ext uri="{FF2B5EF4-FFF2-40B4-BE49-F238E27FC236}">
                <a16:creationId xmlns:a16="http://schemas.microsoft.com/office/drawing/2014/main" id="{155E6476-1A3E-43E7-B9D5-BC9585797426}"/>
              </a:ext>
            </a:extLst>
          </p:cNvPr>
          <p:cNvSpPr>
            <a:spLocks noChangeArrowheads="1"/>
          </p:cNvSpPr>
          <p:nvPr/>
        </p:nvSpPr>
        <p:spPr bwMode="auto">
          <a:xfrm>
            <a:off x="5034930" y="2213013"/>
            <a:ext cx="3230438"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最終年度課題の場合、最終目標に</a:t>
            </a:r>
            <a:r>
              <a:rPr lang="ja-JP" altLang="en-US" sz="1100" i="0" u="none" strike="noStrike" baseline="0">
                <a:solidFill>
                  <a:srgbClr val="0000FF"/>
                </a:solidFill>
                <a:latin typeface="ＭＳ Ｐゴシック"/>
                <a:ea typeface="ＭＳ Ｐゴシック"/>
              </a:rPr>
              <a:t>対して、全研究</a:t>
            </a:r>
            <a:r>
              <a:rPr lang="ja-JP" altLang="en-US" sz="1100" i="0" u="none" strike="noStrike" baseline="0" dirty="0">
                <a:solidFill>
                  <a:srgbClr val="0000FF"/>
                </a:solidFill>
                <a:latin typeface="ＭＳ Ｐゴシック"/>
                <a:ea typeface="ＭＳ Ｐゴシック"/>
              </a:rPr>
              <a:t>期間を通して得られた最終成果について記入してください。</a:t>
            </a:r>
          </a:p>
        </p:txBody>
      </p:sp>
      <p:cxnSp>
        <p:nvCxnSpPr>
          <p:cNvPr id="1025" name="直線矢印コネクタ 1024">
            <a:extLst>
              <a:ext uri="{FF2B5EF4-FFF2-40B4-BE49-F238E27FC236}">
                <a16:creationId xmlns:a16="http://schemas.microsoft.com/office/drawing/2014/main" id="{1961F982-638F-4159-8295-C1F8B51AB587}"/>
              </a:ext>
            </a:extLst>
          </p:cNvPr>
          <p:cNvCxnSpPr>
            <a:cxnSpLocks/>
            <a:stCxn id="1024" idx="3"/>
          </p:cNvCxnSpPr>
          <p:nvPr/>
        </p:nvCxnSpPr>
        <p:spPr>
          <a:xfrm>
            <a:off x="8265368" y="2388959"/>
            <a:ext cx="358626" cy="4648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1" name="テキスト ボックス 288"/>
          <p:cNvSpPr txBox="1">
            <a:spLocks noChangeArrowheads="1"/>
          </p:cNvSpPr>
          <p:nvPr/>
        </p:nvSpPr>
        <p:spPr bwMode="auto">
          <a:xfrm>
            <a:off x="0" y="404664"/>
            <a:ext cx="4881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1021" name="AutoShape 2">
            <a:extLst>
              <a:ext uri="{FF2B5EF4-FFF2-40B4-BE49-F238E27FC236}">
                <a16:creationId xmlns:a16="http://schemas.microsoft.com/office/drawing/2014/main" id="{F1EEFCFC-CCB8-45F4-8530-8A25D9C8C847}"/>
              </a:ext>
            </a:extLst>
          </p:cNvPr>
          <p:cNvSpPr>
            <a:spLocks noChangeArrowheads="1"/>
          </p:cNvSpPr>
          <p:nvPr/>
        </p:nvSpPr>
        <p:spPr bwMode="auto">
          <a:xfrm>
            <a:off x="6897217" y="404664"/>
            <a:ext cx="28803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a:t>
            </a:r>
            <a:r>
              <a:rPr lang="ja-JP" altLang="en-US" sz="1100" b="1" i="0" u="none" strike="noStrike" baseline="0" dirty="0">
                <a:latin typeface="ＭＳ Ｐゴシック"/>
                <a:ea typeface="ＭＳ Ｐゴシック"/>
              </a:rPr>
              <a:t>成果展開</a:t>
            </a:r>
            <a:r>
              <a:rPr lang="ja-JP" altLang="en-US" sz="1100" i="0" u="none" strike="noStrike" baseline="0" dirty="0">
                <a:solidFill>
                  <a:srgbClr val="0000FF"/>
                </a:solidFill>
                <a:latin typeface="ＭＳ Ｐゴシック"/>
                <a:ea typeface="ＭＳ Ｐゴシック"/>
              </a:rPr>
              <a:t>としてください。</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cxnSp>
        <p:nvCxnSpPr>
          <p:cNvPr id="1023" name="直線矢印コネクタ 1022">
            <a:extLst>
              <a:ext uri="{FF2B5EF4-FFF2-40B4-BE49-F238E27FC236}">
                <a16:creationId xmlns:a16="http://schemas.microsoft.com/office/drawing/2014/main" id="{1F0E39FE-5306-4138-A6DC-C90968F2C0B4}"/>
              </a:ext>
            </a:extLst>
          </p:cNvPr>
          <p:cNvCxnSpPr>
            <a:cxnSpLocks/>
            <a:stCxn id="1021" idx="0"/>
          </p:cNvCxnSpPr>
          <p:nvPr/>
        </p:nvCxnSpPr>
        <p:spPr>
          <a:xfrm flipH="1" flipV="1">
            <a:off x="8193361" y="260648"/>
            <a:ext cx="144016" cy="14401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5" name="AutoShape 2">
            <a:extLst>
              <a:ext uri="{FF2B5EF4-FFF2-40B4-BE49-F238E27FC236}">
                <a16:creationId xmlns:a16="http://schemas.microsoft.com/office/drawing/2014/main" id="{934246F6-0775-4EF0-A8E6-D89597457A8E}"/>
              </a:ext>
            </a:extLst>
          </p:cNvPr>
          <p:cNvSpPr>
            <a:spLocks noChangeArrowheads="1"/>
          </p:cNvSpPr>
          <p:nvPr/>
        </p:nvSpPr>
        <p:spPr bwMode="auto">
          <a:xfrm>
            <a:off x="3436573" y="404664"/>
            <a:ext cx="30285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a:t>
            </a:r>
            <a:r>
              <a:rPr lang="ja-JP" altLang="en-US" sz="1100" b="1" i="0" u="none" strike="noStrike" baseline="0" dirty="0">
                <a:latin typeface="ＭＳ Ｐゴシック"/>
                <a:ea typeface="ＭＳ Ｐゴシック"/>
              </a:rPr>
              <a:t>研究計画</a:t>
            </a:r>
            <a:r>
              <a:rPr lang="ja-JP" altLang="en-US" sz="1100" i="0" u="none" strike="noStrike" baseline="0" dirty="0">
                <a:solidFill>
                  <a:srgbClr val="0000FF"/>
                </a:solidFill>
                <a:latin typeface="ＭＳ Ｐゴシック"/>
                <a:ea typeface="ＭＳ Ｐゴシック"/>
              </a:rPr>
              <a:t>としてください。</a:t>
            </a:r>
          </a:p>
        </p:txBody>
      </p:sp>
      <p:cxnSp>
        <p:nvCxnSpPr>
          <p:cNvPr id="1022" name="直線矢印コネクタ 1021">
            <a:extLst>
              <a:ext uri="{FF2B5EF4-FFF2-40B4-BE49-F238E27FC236}">
                <a16:creationId xmlns:a16="http://schemas.microsoft.com/office/drawing/2014/main" id="{2C03CE61-4A90-4B7E-B93C-483B57125860}"/>
              </a:ext>
            </a:extLst>
          </p:cNvPr>
          <p:cNvCxnSpPr>
            <a:cxnSpLocks/>
            <a:stCxn id="1015" idx="3"/>
          </p:cNvCxnSpPr>
          <p:nvPr/>
        </p:nvCxnSpPr>
        <p:spPr>
          <a:xfrm flipV="1">
            <a:off x="6465169" y="260648"/>
            <a:ext cx="432048" cy="236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8553400" y="75156"/>
            <a:ext cx="1357368" cy="261610"/>
          </a:xfrm>
          <a:prstGeom prst="rect">
            <a:avLst/>
          </a:prstGeom>
          <a:noFill/>
        </p:spPr>
        <p:txBody>
          <a:bodyPr wrap="square" rtlCol="0">
            <a:spAutoFit/>
          </a:bodyPr>
          <a:lstStyle/>
          <a:p>
            <a:r>
              <a:rPr kumimoji="1" lang="ja-JP" altLang="en-US" sz="1100" dirty="0">
                <a:latin typeface="+mn-ea"/>
                <a:ea typeface="+mn-ea"/>
              </a:rPr>
              <a:t>採択番号：</a:t>
            </a:r>
            <a:r>
              <a:rPr kumimoji="1" lang="en-US" altLang="ja-JP" sz="1100" dirty="0">
                <a:solidFill>
                  <a:srgbClr val="FF0000"/>
                </a:solidFill>
                <a:latin typeface="+mn-ea"/>
                <a:ea typeface="+mn-ea"/>
              </a:rPr>
              <a:t>234A02</a:t>
            </a:r>
            <a:endParaRPr lang="en-US" altLang="ja-JP" sz="1100" dirty="0">
              <a:solidFill>
                <a:srgbClr val="FF0000"/>
              </a:solidFill>
              <a:latin typeface="+mn-ea"/>
              <a:ea typeface="+mn-ea"/>
            </a:endParaRPr>
          </a:p>
        </p:txBody>
      </p:sp>
      <p:sp>
        <p:nvSpPr>
          <p:cNvPr id="2053" name="Rectangle 6"/>
          <p:cNvSpPr>
            <a:spLocks noChangeArrowheads="1"/>
          </p:cNvSpPr>
          <p:nvPr/>
        </p:nvSpPr>
        <p:spPr bwMode="auto">
          <a:xfrm>
            <a:off x="4768" y="-10687"/>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　　  令和</a:t>
            </a:r>
            <a:r>
              <a:rPr lang="en-US" altLang="ja-JP" sz="2000" b="1" dirty="0">
                <a:solidFill>
                  <a:srgbClr val="FF0000"/>
                </a:solidFill>
                <a:latin typeface="ＭＳ Ｐゴシック" charset="-128"/>
              </a:rPr>
              <a:t>X</a:t>
            </a:r>
            <a:r>
              <a:rPr lang="ja-JP" altLang="en-US" sz="2000" b="1" dirty="0">
                <a:latin typeface="ＭＳ Ｐゴシック" charset="-128"/>
              </a:rPr>
              <a:t>年度研究開発成果概要図</a:t>
            </a:r>
            <a:r>
              <a:rPr lang="ja-JP" altLang="en-US" sz="1400" b="1" dirty="0">
                <a:latin typeface="ＭＳ Ｐゴシック" charset="-128"/>
              </a:rPr>
              <a:t>（目標・成果と今後の</a:t>
            </a:r>
            <a:r>
              <a:rPr lang="ja-JP" altLang="en-US" sz="1400" b="1" dirty="0">
                <a:solidFill>
                  <a:srgbClr val="FF0000"/>
                </a:solidFill>
                <a:latin typeface="ＭＳ Ｐゴシック" charset="-128"/>
              </a:rPr>
              <a:t>研究計画</a:t>
            </a:r>
            <a:r>
              <a:rPr lang="ja-JP" altLang="en-US" sz="1000" b="1" dirty="0">
                <a:solidFill>
                  <a:srgbClr val="0000FF"/>
                </a:solidFill>
                <a:latin typeface="ＭＳ Ｐゴシック" charset="-128"/>
              </a:rPr>
              <a:t>または</a:t>
            </a:r>
            <a:r>
              <a:rPr lang="ja-JP" altLang="en-US" sz="1400" b="1" dirty="0">
                <a:solidFill>
                  <a:srgbClr val="FF0000"/>
                </a:solidFill>
                <a:latin typeface="ＭＳ Ｐゴシック" charset="-128"/>
              </a:rPr>
              <a:t>成果展開</a:t>
            </a:r>
            <a:r>
              <a:rPr lang="ja-JP" altLang="en-US" sz="1400" b="1" dirty="0">
                <a:latin typeface="ＭＳ Ｐゴシック" charset="-128"/>
              </a:rPr>
              <a:t>）</a:t>
            </a:r>
            <a:endParaRPr lang="en-US" altLang="ja-JP" sz="1400" b="1" dirty="0">
              <a:latin typeface="ＭＳ Ｐゴシック" charset="-128"/>
            </a:endParaRPr>
          </a:p>
        </p:txBody>
      </p:sp>
      <p:sp>
        <p:nvSpPr>
          <p:cNvPr id="604" name="テキスト ボックス 603">
            <a:extLst>
              <a:ext uri="{FF2B5EF4-FFF2-40B4-BE49-F238E27FC236}">
                <a16:creationId xmlns:a16="http://schemas.microsoft.com/office/drawing/2014/main" id="{013ADD6C-F28E-494B-B875-B8C5EED19078}"/>
              </a:ext>
            </a:extLst>
          </p:cNvPr>
          <p:cNvSpPr txBox="1"/>
          <p:nvPr/>
        </p:nvSpPr>
        <p:spPr>
          <a:xfrm>
            <a:off x="3498" y="3974"/>
            <a:ext cx="1875408" cy="184666"/>
          </a:xfrm>
          <a:prstGeom prst="rect">
            <a:avLst/>
          </a:prstGeom>
          <a:noFill/>
        </p:spPr>
        <p:txBody>
          <a:bodyPr wrap="square" lIns="0" tIns="0" rIns="0" bIns="0">
            <a:spAutoFit/>
          </a:bodyPr>
          <a:lstStyle/>
          <a:p>
            <a:pPr>
              <a:defRPr/>
            </a:pPr>
            <a:r>
              <a:rPr lang="ja-JP" altLang="en-US" sz="1200" dirty="0">
                <a:latin typeface="+mn-ea"/>
                <a:ea typeface="+mn-ea"/>
              </a:rPr>
              <a:t>（革新）様式</a:t>
            </a:r>
            <a:r>
              <a:rPr lang="en-US" altLang="ja-JP" sz="1200" dirty="0">
                <a:latin typeface="+mn-ea"/>
                <a:ea typeface="+mn-ea"/>
              </a:rPr>
              <a:t>1-4-3 (2022-1)</a:t>
            </a:r>
            <a:endParaRPr lang="ja-JP" altLang="en-US" sz="1200" dirty="0">
              <a:latin typeface="+mn-ea"/>
              <a:ea typeface="+mn-ea"/>
            </a:endParaRPr>
          </a:p>
        </p:txBody>
      </p:sp>
    </p:spTree>
    <p:extLst>
      <p:ext uri="{BB962C8B-B14F-4D97-AF65-F5344CB8AC3E}">
        <p14:creationId xmlns:p14="http://schemas.microsoft.com/office/powerpoint/2010/main" val="375872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15925" y="548680"/>
            <a:ext cx="9055100" cy="3303009"/>
          </a:xfrm>
          <a:prstGeom prst="roundRect">
            <a:avLst>
              <a:gd name="adj" fmla="val 7802"/>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124" name="テキスト ボックス 13"/>
          <p:cNvSpPr txBox="1">
            <a:spLocks noChangeArrowheads="1"/>
          </p:cNvSpPr>
          <p:nvPr/>
        </p:nvSpPr>
        <p:spPr bwMode="auto">
          <a:xfrm>
            <a:off x="0" y="285750"/>
            <a:ext cx="85899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４．</a:t>
            </a:r>
            <a:r>
              <a:rPr lang="ja-JP" altLang="en-US" sz="1100" b="1" dirty="0"/>
              <a:t>特許出願、論文発表等、及びトピックス</a:t>
            </a:r>
            <a:endParaRPr lang="ja-JP" altLang="en-US" sz="1800" b="1" dirty="0"/>
          </a:p>
        </p:txBody>
      </p:sp>
      <p:sp>
        <p:nvSpPr>
          <p:cNvPr id="5128" name="Text Box 1102"/>
          <p:cNvSpPr txBox="1">
            <a:spLocks noChangeArrowheads="1"/>
          </p:cNvSpPr>
          <p:nvPr/>
        </p:nvSpPr>
        <p:spPr bwMode="auto">
          <a:xfrm>
            <a:off x="8826053" y="100435"/>
            <a:ext cx="879475" cy="3762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Arial" charset="0"/>
              </a:rPr>
              <a:t>記入例</a:t>
            </a:r>
          </a:p>
        </p:txBody>
      </p:sp>
      <p:sp>
        <p:nvSpPr>
          <p:cNvPr id="5129"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EF983F8-7B5D-447C-8161-4AFC7D263D7B}" type="slidenum">
              <a:rPr lang="en-US" altLang="ja-JP" sz="1400">
                <a:latin typeface="HG丸ｺﾞｼｯｸM-PRO" pitchFamily="50" charset="-128"/>
                <a:ea typeface="HG丸ｺﾞｼｯｸM-PRO" pitchFamily="50" charset="-128"/>
              </a:rPr>
              <a:pPr algn="r" eaLnBrk="1" hangingPunct="1">
                <a:spcBef>
                  <a:spcPct val="0"/>
                </a:spcBef>
                <a:buFontTx/>
                <a:buNone/>
              </a:pPr>
              <a:t>4</a:t>
            </a:fld>
            <a:endParaRPr lang="en-US" altLang="ja-JP" sz="1400">
              <a:latin typeface="HG丸ｺﾞｼｯｸM-PRO" pitchFamily="50" charset="-128"/>
              <a:ea typeface="HG丸ｺﾞｼｯｸM-PRO" pitchFamily="50" charset="-128"/>
            </a:endParaRPr>
          </a:p>
        </p:txBody>
      </p:sp>
      <p:sp>
        <p:nvSpPr>
          <p:cNvPr id="13" name="テキスト ボックス 12"/>
          <p:cNvSpPr txBox="1"/>
          <p:nvPr/>
        </p:nvSpPr>
        <p:spPr>
          <a:xfrm>
            <a:off x="272479" y="5428381"/>
            <a:ext cx="9198545"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US" altLang="ja-JP" sz="1050" b="1" dirty="0">
                <a:solidFill>
                  <a:srgbClr val="FF0000"/>
                </a:solidFill>
                <a:latin typeface="+mn-ea"/>
              </a:rPr>
              <a:t>※</a:t>
            </a:r>
            <a:r>
              <a:rPr lang="ja-JP" altLang="en-US" sz="1050" b="1" dirty="0">
                <a:solidFill>
                  <a:srgbClr val="FF0000"/>
                </a:solidFill>
                <a:latin typeface="+mn-ea"/>
              </a:rPr>
              <a:t>ご注意</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１　当該資料（成果概要図）は、研究開発の紹介として、</a:t>
            </a:r>
            <a:r>
              <a:rPr lang="en-US" altLang="ja-JP" sz="1050" b="1" dirty="0">
                <a:solidFill>
                  <a:srgbClr val="FF0000"/>
                </a:solidFill>
                <a:latin typeface="+mn-ea"/>
              </a:rPr>
              <a:t>Web</a:t>
            </a:r>
            <a:r>
              <a:rPr lang="ja-JP" altLang="en-US" sz="1050" b="1" dirty="0">
                <a:solidFill>
                  <a:srgbClr val="FF0000"/>
                </a:solidFill>
                <a:latin typeface="+mn-ea"/>
              </a:rPr>
              <a:t>等で公表される資料となります。</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２　当該資料は、評価の委員や</a:t>
            </a:r>
            <a:r>
              <a:rPr lang="en-US" altLang="ja-JP" sz="1050" b="1" dirty="0">
                <a:solidFill>
                  <a:srgbClr val="FF0000"/>
                </a:solidFill>
                <a:latin typeface="+mn-ea"/>
              </a:rPr>
              <a:t>NICT</a:t>
            </a:r>
            <a:r>
              <a:rPr lang="ja-JP" altLang="en-US" sz="1050" b="1" dirty="0">
                <a:solidFill>
                  <a:srgbClr val="FF0000"/>
                </a:solidFill>
                <a:latin typeface="+mn-ea"/>
              </a:rPr>
              <a:t>関係者が確認するほか、</a:t>
            </a:r>
            <a:r>
              <a:rPr lang="en-US" altLang="ja-JP" sz="1050" b="1" dirty="0">
                <a:solidFill>
                  <a:srgbClr val="FF0000"/>
                </a:solidFill>
                <a:latin typeface="+mn-ea"/>
              </a:rPr>
              <a:t>NICT</a:t>
            </a:r>
            <a:r>
              <a:rPr lang="ja-JP" altLang="en-US" sz="1050" b="1" dirty="0">
                <a:solidFill>
                  <a:srgbClr val="FF0000"/>
                </a:solidFill>
                <a:latin typeface="+mn-ea"/>
              </a:rPr>
              <a:t>ホームページに掲載しますので、本記入例のように図や絵を用いわかりやすく簡潔に</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a:t>
            </a:r>
            <a:r>
              <a:rPr lang="en-US" altLang="ja-JP" sz="1050" b="1" dirty="0">
                <a:solidFill>
                  <a:srgbClr val="FF0000"/>
                </a:solidFill>
                <a:latin typeface="+mn-ea"/>
              </a:rPr>
              <a:t>3</a:t>
            </a:r>
            <a:r>
              <a:rPr lang="ja-JP" altLang="en-US" sz="1050" b="1" dirty="0">
                <a:solidFill>
                  <a:srgbClr val="FF0000"/>
                </a:solidFill>
                <a:latin typeface="+mn-ea"/>
              </a:rPr>
              <a:t>ページ程度）記入してください。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成果内容が分かりやすいように、できるようになったこと、できなかったこと、その理由などを簡潔に記載するようにしてください。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３　既存の著作物等を利用する場合は、著作権者の許諾を得るか、出典を明記した引用（公正な慣行に合致した正当な範囲内）としてください。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４　著作権を保有していない論文等、新聞雑誌等の記事、</a:t>
            </a:r>
            <a:r>
              <a:rPr lang="en-US" altLang="ja-JP" sz="1050" b="1" dirty="0">
                <a:solidFill>
                  <a:srgbClr val="FF0000"/>
                </a:solidFill>
                <a:latin typeface="+mn-ea"/>
              </a:rPr>
              <a:t>Web</a:t>
            </a:r>
            <a:r>
              <a:rPr lang="ja-JP" altLang="en-US" sz="1050" b="1" dirty="0">
                <a:solidFill>
                  <a:srgbClr val="FF0000"/>
                </a:solidFill>
                <a:latin typeface="+mn-ea"/>
              </a:rPr>
              <a:t>ページの写しなどは添付しないでください。必要な場合は、参照先の</a:t>
            </a:r>
            <a:r>
              <a:rPr lang="en-US" altLang="ja-JP" sz="1050" b="1" dirty="0">
                <a:solidFill>
                  <a:srgbClr val="FF0000"/>
                </a:solidFill>
                <a:latin typeface="+mn-ea"/>
              </a:rPr>
              <a:t>URL</a:t>
            </a:r>
            <a:r>
              <a:rPr lang="ja-JP" altLang="en-US" sz="1050" b="1" dirty="0">
                <a:solidFill>
                  <a:srgbClr val="FF0000"/>
                </a:solidFill>
                <a:latin typeface="+mn-ea"/>
              </a:rPr>
              <a:t>等を記入してください。</a:t>
            </a:r>
          </a:p>
          <a:p>
            <a:pPr fontAlgn="auto">
              <a:spcBef>
                <a:spcPts val="0"/>
              </a:spcBef>
              <a:spcAft>
                <a:spcPts val="0"/>
              </a:spcAft>
              <a:defRPr/>
            </a:pPr>
            <a:r>
              <a:rPr lang="ja-JP" altLang="en-US" sz="1050" b="1" dirty="0">
                <a:solidFill>
                  <a:srgbClr val="FF0000"/>
                </a:solidFill>
                <a:latin typeface="+mn-ea"/>
              </a:rPr>
              <a:t>５　秘匿すべき技術情報（ノウハウ）に関わる事項については、ＮＩＣＴにご相談ください。</a:t>
            </a:r>
          </a:p>
        </p:txBody>
      </p:sp>
      <p:sp>
        <p:nvSpPr>
          <p:cNvPr id="3113" name="テキスト ボックス 22"/>
          <p:cNvSpPr txBox="1">
            <a:spLocks noChangeArrowheads="1"/>
          </p:cNvSpPr>
          <p:nvPr/>
        </p:nvSpPr>
        <p:spPr bwMode="auto">
          <a:xfrm>
            <a:off x="517525" y="1556768"/>
            <a:ext cx="88995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900" dirty="0">
                <a:solidFill>
                  <a:srgbClr val="0000FF"/>
                </a:solidFill>
              </a:rPr>
              <a:t>特許出願件数は産業財産権出願一覧表の件数を、また、外部発表等の件数は様式２－６外部発表一覧表の</a:t>
            </a:r>
            <a:r>
              <a:rPr lang="en-US" altLang="ja-JP" sz="900" dirty="0">
                <a:solidFill>
                  <a:srgbClr val="0000FF"/>
                </a:solidFill>
              </a:rPr>
              <a:t>【</a:t>
            </a:r>
            <a:r>
              <a:rPr lang="ja-JP" altLang="en-US" sz="900" dirty="0">
                <a:solidFill>
                  <a:srgbClr val="0000FF"/>
                </a:solidFill>
              </a:rPr>
              <a:t>集計</a:t>
            </a:r>
            <a:r>
              <a:rPr lang="en-US" altLang="ja-JP" sz="900" dirty="0">
                <a:solidFill>
                  <a:srgbClr val="0000FF"/>
                </a:solidFill>
              </a:rPr>
              <a:t>】</a:t>
            </a:r>
            <a:r>
              <a:rPr lang="ja-JP" altLang="en-US" sz="900" dirty="0">
                <a:solidFill>
                  <a:srgbClr val="0000FF"/>
                </a:solidFill>
              </a:rPr>
              <a:t>シートに集約されていますので、その件数を転記してください。</a:t>
            </a:r>
          </a:p>
        </p:txBody>
      </p:sp>
      <p:sp>
        <p:nvSpPr>
          <p:cNvPr id="5162" name="Text Box 1123"/>
          <p:cNvSpPr txBox="1">
            <a:spLocks noChangeArrowheads="1"/>
          </p:cNvSpPr>
          <p:nvPr/>
        </p:nvSpPr>
        <p:spPr bwMode="auto">
          <a:xfrm>
            <a:off x="6033120" y="1382714"/>
            <a:ext cx="3096344"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8" name="テキスト ボックス 18"/>
          <p:cNvSpPr txBox="1">
            <a:spLocks noChangeArrowheads="1"/>
          </p:cNvSpPr>
          <p:nvPr/>
        </p:nvSpPr>
        <p:spPr bwMode="auto">
          <a:xfrm>
            <a:off x="0" y="3913425"/>
            <a:ext cx="9545638" cy="938719"/>
          </a:xfrm>
          <a:prstGeom prst="rect">
            <a:avLst/>
          </a:prstGeom>
          <a:noFill/>
          <a:ln w="9525">
            <a:noFill/>
            <a:miter lim="800000"/>
            <a:headEnd/>
            <a:tailEnd/>
          </a:ln>
        </p:spPr>
        <p:txBody>
          <a:bodyPr wrap="square">
            <a:spAutoFit/>
          </a:bodyPr>
          <a:lstStyle/>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a:t>
            </a:r>
            <a:r>
              <a:rPr lang="ja-JP" altLang="en-US" sz="1100" b="1" dirty="0">
                <a:solidFill>
                  <a:srgbClr val="FF0000"/>
                </a:solidFill>
                <a:latin typeface="Calibri" pitchFamily="34" charset="0"/>
              </a:rPr>
              <a:t>今後の研究開発計画</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この成果により、今後目標に向け、どのような研究を行うのかを例示を上げながら、具体的、かつ簡潔に記入して下さい。</a:t>
            </a:r>
            <a:endParaRPr lang="en-US" altLang="ja-JP" sz="1100" dirty="0">
              <a:solidFill>
                <a:srgbClr val="0000FF"/>
              </a:solidFill>
            </a:endParaRPr>
          </a:p>
          <a:p>
            <a:pPr>
              <a:defRPr/>
            </a:pPr>
            <a:r>
              <a:rPr lang="ja-JP" altLang="en-US" sz="1100" dirty="0">
                <a:solidFill>
                  <a:srgbClr val="0000FF"/>
                </a:solidFill>
              </a:rPr>
              <a:t>　　　　または</a:t>
            </a:r>
            <a:endParaRPr lang="en-US" altLang="ja-JP" sz="1100" dirty="0">
              <a:solidFill>
                <a:srgbClr val="0000FF"/>
              </a:solidFill>
            </a:endParaRPr>
          </a:p>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５．研究開発成果の展開・普及等に向けた計画・展望</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研究開発の結果として得られた成果について、今後の展開（他の研究への展開、事業化、商品化など）の展望を、 具体的、かつ簡潔に記入して下さい。</a:t>
            </a:r>
          </a:p>
        </p:txBody>
      </p:sp>
      <p:sp>
        <p:nvSpPr>
          <p:cNvPr id="15" name="テキスト ボックス 16"/>
          <p:cNvSpPr txBox="1">
            <a:spLocks noChangeArrowheads="1"/>
          </p:cNvSpPr>
          <p:nvPr/>
        </p:nvSpPr>
        <p:spPr bwMode="auto">
          <a:xfrm>
            <a:off x="434975" y="1730154"/>
            <a:ext cx="8982075" cy="2123658"/>
          </a:xfrm>
          <a:prstGeom prst="rect">
            <a:avLst/>
          </a:prstGeom>
          <a:noFill/>
          <a:ln w="9525">
            <a:noFill/>
            <a:miter lim="800000"/>
            <a:headEnd/>
            <a:tailEnd/>
          </a:ln>
        </p:spPr>
        <p:txBody>
          <a:bodyPr wrap="square">
            <a:spAutoFit/>
          </a:bodyPr>
          <a:lstStyle/>
          <a:p>
            <a:pPr>
              <a:defRPr/>
            </a:pPr>
            <a:r>
              <a:rPr lang="ja-JP" altLang="en-US" sz="1100" dirty="0">
                <a:solidFill>
                  <a:srgbClr val="0000FF"/>
                </a:solidFill>
                <a:latin typeface="+mn-ea"/>
              </a:rPr>
              <a:t>これまで得られた成果に関するアピールしたい点、トピックスを記入してください。</a:t>
            </a:r>
            <a:endParaRPr lang="en-US" altLang="ja-JP" sz="1100" dirty="0">
              <a:solidFill>
                <a:srgbClr val="0000FF"/>
              </a:solidFill>
              <a:latin typeface="+mn-ea"/>
            </a:endParaRPr>
          </a:p>
          <a:p>
            <a:pPr>
              <a:defRPr/>
            </a:pPr>
            <a:r>
              <a:rPr lang="ja-JP" altLang="en-US" sz="1100" dirty="0">
                <a:solidFill>
                  <a:srgbClr val="FF0000"/>
                </a:solidFill>
                <a:latin typeface="+mj-ea"/>
                <a:ea typeface="+mj-ea"/>
              </a:rPr>
              <a:t>（記入例）</a:t>
            </a:r>
            <a:endParaRPr lang="en-US" altLang="ja-JP" sz="1100" dirty="0">
              <a:solidFill>
                <a:srgbClr val="FF0000"/>
              </a:solidFill>
              <a:latin typeface="+mj-ea"/>
              <a:ea typeface="+mj-ea"/>
            </a:endParaRPr>
          </a:p>
          <a:p>
            <a:pPr>
              <a:defRPr/>
            </a:pPr>
            <a:r>
              <a:rPr lang="ja-JP" altLang="en-US" sz="1100" dirty="0">
                <a:solidFill>
                  <a:srgbClr val="FF0000"/>
                </a:solidFill>
                <a:latin typeface="+mj-ea"/>
                <a:ea typeface="+mj-ea"/>
              </a:rPr>
              <a:t>（１）産学官連携のための○○○○運営会議を毎年主催</a:t>
            </a:r>
            <a:endParaRPr lang="en-US" altLang="ja-JP" sz="1100" dirty="0">
              <a:solidFill>
                <a:srgbClr val="FF0000"/>
              </a:solidFill>
              <a:latin typeface="+mj-ea"/>
              <a:ea typeface="+mj-ea"/>
            </a:endParaRPr>
          </a:p>
          <a:p>
            <a:r>
              <a:rPr lang="ja-JP" altLang="en-US" sz="1100" dirty="0">
                <a:solidFill>
                  <a:srgbClr val="FF0000"/>
                </a:solidFill>
                <a:latin typeface="+mn-ea"/>
                <a:ea typeface="+mn-ea"/>
              </a:rPr>
              <a:t>　　〇〇省の担当官をはじめ国内の関連プロジェクト関係者が一同に会し、最新の研究成果を紹介するとともに、内外の動向分析と戦略立案を議論。</a:t>
            </a:r>
            <a:endParaRPr lang="en-US" altLang="ja-JP" sz="1100" dirty="0">
              <a:solidFill>
                <a:srgbClr val="FF0000"/>
              </a:solidFill>
              <a:latin typeface="+mn-ea"/>
              <a:ea typeface="+mn-ea"/>
            </a:endParaRPr>
          </a:p>
          <a:p>
            <a:r>
              <a:rPr lang="ja-JP" altLang="en-US" sz="1100" dirty="0">
                <a:solidFill>
                  <a:srgbClr val="FF0000"/>
                </a:solidFill>
                <a:latin typeface="+mn-ea"/>
                <a:ea typeface="+mn-ea"/>
              </a:rPr>
              <a:t>　　特に、成果紹介は守秘義務対象とし、学会ではできない徹底した議論を推進。</a:t>
            </a:r>
            <a:endParaRPr lang="en-US" altLang="ja-JP" sz="1100" dirty="0">
              <a:solidFill>
                <a:srgbClr val="FF0000"/>
              </a:solidFill>
              <a:latin typeface="+mn-ea"/>
              <a:ea typeface="+mn-ea"/>
            </a:endParaRPr>
          </a:p>
          <a:p>
            <a:r>
              <a:rPr lang="ja-JP" altLang="en-US" sz="1100" dirty="0">
                <a:solidFill>
                  <a:srgbClr val="FF0000"/>
                </a:solidFill>
                <a:latin typeface="+mn-ea"/>
                <a:ea typeface="+mn-ea"/>
              </a:rPr>
              <a:t>（２）国際シンポジウムを開催（共催：△ △ △ 、□ □ □ ）</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a:t>
            </a:r>
            <a:r>
              <a:rPr lang="ja-JP" altLang="en-US" sz="1100" dirty="0">
                <a:solidFill>
                  <a:srgbClr val="FF0000"/>
                </a:solidFill>
                <a:latin typeface="+mn-ea"/>
              </a:rPr>
              <a:t>第</a:t>
            </a:r>
            <a:r>
              <a:rPr lang="en-US" altLang="ja-JP" sz="1100" dirty="0">
                <a:solidFill>
                  <a:srgbClr val="FF0000"/>
                </a:solidFill>
                <a:latin typeface="+mn-ea"/>
              </a:rPr>
              <a:t>1</a:t>
            </a:r>
            <a:r>
              <a:rPr lang="ja-JP" altLang="en-US" sz="1100" dirty="0">
                <a:solidFill>
                  <a:srgbClr val="FF0000"/>
                </a:solidFill>
                <a:latin typeface="+mn-ea"/>
              </a:rPr>
              <a:t>回  ＸＸ年</a:t>
            </a:r>
            <a:r>
              <a:rPr lang="en-US" altLang="ja-JP" sz="1100" dirty="0">
                <a:solidFill>
                  <a:srgbClr val="FF0000"/>
                </a:solidFill>
                <a:latin typeface="+mn-ea"/>
              </a:rPr>
              <a:t>10</a:t>
            </a:r>
            <a:r>
              <a:rPr lang="ja-JP" altLang="en-US" sz="1100" dirty="0">
                <a:solidFill>
                  <a:srgbClr val="FF0000"/>
                </a:solidFill>
                <a:latin typeface="+mn-ea"/>
              </a:rPr>
              <a:t>月</a:t>
            </a:r>
            <a:r>
              <a:rPr lang="en-US" altLang="ja-JP" sz="1100" dirty="0">
                <a:solidFill>
                  <a:srgbClr val="FF0000"/>
                </a:solidFill>
                <a:latin typeface="+mn-ea"/>
              </a:rPr>
              <a:t>1</a:t>
            </a:r>
            <a:r>
              <a:rPr lang="ja-JP" altLang="en-US" sz="1100" dirty="0">
                <a:solidFill>
                  <a:srgbClr val="FF0000"/>
                </a:solidFill>
                <a:latin typeface="+mn-ea"/>
              </a:rPr>
              <a:t>～</a:t>
            </a:r>
            <a:r>
              <a:rPr lang="en-US" altLang="ja-JP" sz="1100" dirty="0">
                <a:solidFill>
                  <a:srgbClr val="FF0000"/>
                </a:solidFill>
                <a:latin typeface="+mn-ea"/>
              </a:rPr>
              <a:t>3</a:t>
            </a:r>
            <a:r>
              <a:rPr lang="ja-JP" altLang="en-US" sz="1100" dirty="0">
                <a:solidFill>
                  <a:srgbClr val="FF0000"/>
                </a:solidFill>
                <a:latin typeface="+mn-ea"/>
              </a:rPr>
              <a:t>日、◆ ◆ ◆ホール</a:t>
            </a:r>
          </a:p>
          <a:p>
            <a:pPr>
              <a:defRPr/>
            </a:pPr>
            <a:r>
              <a:rPr lang="ja-JP" altLang="en-US" sz="1100" dirty="0">
                <a:solidFill>
                  <a:srgbClr val="FF0000"/>
                </a:solidFill>
                <a:latin typeface="+mn-ea"/>
              </a:rPr>
              <a:t>　　第</a:t>
            </a:r>
            <a:r>
              <a:rPr lang="en-US" altLang="ja-JP" sz="1100" dirty="0">
                <a:solidFill>
                  <a:srgbClr val="FF0000"/>
                </a:solidFill>
                <a:latin typeface="+mn-ea"/>
              </a:rPr>
              <a:t>2</a:t>
            </a:r>
            <a:r>
              <a:rPr lang="ja-JP" altLang="en-US" sz="1100" dirty="0">
                <a:solidFill>
                  <a:srgbClr val="FF0000"/>
                </a:solidFill>
                <a:latin typeface="+mn-ea"/>
              </a:rPr>
              <a:t>回  ＸＸ年</a:t>
            </a:r>
            <a:r>
              <a:rPr lang="en-US" altLang="ja-JP" sz="1100" dirty="0">
                <a:solidFill>
                  <a:srgbClr val="FF0000"/>
                </a:solidFill>
                <a:latin typeface="+mn-ea"/>
              </a:rPr>
              <a:t>12</a:t>
            </a:r>
            <a:r>
              <a:rPr lang="ja-JP" altLang="en-US" sz="1100" dirty="0">
                <a:solidFill>
                  <a:srgbClr val="FF0000"/>
                </a:solidFill>
                <a:latin typeface="+mn-ea"/>
              </a:rPr>
              <a:t>月</a:t>
            </a:r>
            <a:r>
              <a:rPr lang="en-US" altLang="ja-JP" sz="1100" dirty="0">
                <a:solidFill>
                  <a:srgbClr val="FF0000"/>
                </a:solidFill>
                <a:latin typeface="+mn-ea"/>
              </a:rPr>
              <a:t>1</a:t>
            </a:r>
            <a:r>
              <a:rPr lang="ja-JP" altLang="en-US" sz="1100" dirty="0">
                <a:solidFill>
                  <a:srgbClr val="FF0000"/>
                </a:solidFill>
                <a:latin typeface="+mn-ea"/>
              </a:rPr>
              <a:t>～</a:t>
            </a:r>
            <a:r>
              <a:rPr lang="en-US" altLang="ja-JP" sz="1100" dirty="0">
                <a:solidFill>
                  <a:srgbClr val="FF0000"/>
                </a:solidFill>
                <a:latin typeface="+mn-ea"/>
              </a:rPr>
              <a:t>3</a:t>
            </a:r>
            <a:r>
              <a:rPr lang="ja-JP" altLang="en-US" sz="1100" dirty="0">
                <a:solidFill>
                  <a:srgbClr val="FF0000"/>
                </a:solidFill>
                <a:latin typeface="+mn-ea"/>
              </a:rPr>
              <a:t>日、◆ ◆ ◆ホール</a:t>
            </a:r>
          </a:p>
          <a:p>
            <a:pPr>
              <a:defRPr/>
            </a:pPr>
            <a:r>
              <a:rPr lang="ja-JP" altLang="en-US" sz="1100" dirty="0">
                <a:solidFill>
                  <a:srgbClr val="FF0000"/>
                </a:solidFill>
                <a:latin typeface="+mn-ea"/>
                <a:ea typeface="+mn-ea"/>
              </a:rPr>
              <a:t>　　会合概要：○○○○の研究開発動向と周辺分野との融合課題について日米欧の主要研究者のご講演に加え、関係府省の担当官、公的研究機関</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及び企業の研究者を交え、○○の実用化と標準化に向けた推進方策を議論。</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特に、第</a:t>
            </a:r>
            <a:r>
              <a:rPr lang="en-US" altLang="ja-JP" sz="1100" dirty="0">
                <a:solidFill>
                  <a:srgbClr val="FF0000"/>
                </a:solidFill>
                <a:latin typeface="+mn-ea"/>
                <a:ea typeface="+mn-ea"/>
              </a:rPr>
              <a:t>2</a:t>
            </a:r>
            <a:r>
              <a:rPr lang="ja-JP" altLang="en-US" sz="1100" dirty="0">
                <a:solidFill>
                  <a:srgbClr val="FF0000"/>
                </a:solidFill>
                <a:latin typeface="+mn-ea"/>
                <a:ea typeface="+mn-ea"/>
              </a:rPr>
              <a:t>回では、クローズドのセッションを設け、今後の標準化活動とＲ＆Ｄ推進方策へ向けた提言書を提出し、参加各国間で基本合意を得ること</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に成功。今後、</a:t>
            </a:r>
            <a:r>
              <a:rPr lang="en-US" altLang="ja-JP" sz="1100" dirty="0">
                <a:solidFill>
                  <a:srgbClr val="FF0000"/>
                </a:solidFill>
                <a:latin typeface="+mn-ea"/>
                <a:ea typeface="+mn-ea"/>
              </a:rPr>
              <a:t>XX</a:t>
            </a:r>
            <a:r>
              <a:rPr lang="ja-JP" altLang="en-US" sz="1100" dirty="0">
                <a:solidFill>
                  <a:srgbClr val="FF0000"/>
                </a:solidFill>
                <a:latin typeface="+mn-ea"/>
                <a:ea typeface="+mn-ea"/>
              </a:rPr>
              <a:t>ヶ月以内に、最終版をまとめ、国内外に公開してゆく予定。</a:t>
            </a:r>
          </a:p>
        </p:txBody>
      </p:sp>
      <p:sp>
        <p:nvSpPr>
          <p:cNvPr id="12" name="テキスト ボックス 11">
            <a:extLst>
              <a:ext uri="{FF2B5EF4-FFF2-40B4-BE49-F238E27FC236}">
                <a16:creationId xmlns:a16="http://schemas.microsoft.com/office/drawing/2014/main" id="{FD6A9427-B3AC-43F2-8080-8CDE7B3DB9AB}"/>
              </a:ext>
            </a:extLst>
          </p:cNvPr>
          <p:cNvSpPr txBox="1">
            <a:spLocks noChangeArrowheads="1"/>
          </p:cNvSpPr>
          <p:nvPr/>
        </p:nvSpPr>
        <p:spPr bwMode="auto">
          <a:xfrm>
            <a:off x="0" y="4828044"/>
            <a:ext cx="9473754" cy="600164"/>
          </a:xfrm>
          <a:prstGeom prst="rect">
            <a:avLst/>
          </a:prstGeom>
          <a:noFill/>
          <a:ln w="9525">
            <a:noFill/>
            <a:miter lim="800000"/>
            <a:headEnd/>
            <a:tailEnd/>
          </a:ln>
        </p:spPr>
        <p:txBody>
          <a:bodyPr wrap="square">
            <a:spAutoFit/>
          </a:bodyPr>
          <a:lstStyle/>
          <a:p>
            <a:pPr>
              <a:defRPr/>
            </a:pPr>
            <a:r>
              <a:rPr lang="ja-JP" altLang="en-US" sz="1100" b="1" dirty="0">
                <a:latin typeface="ＭＳ ゴシック" panose="020B0609070205080204" pitchFamily="49" charset="-128"/>
                <a:ea typeface="ＭＳ ゴシック" panose="020B0609070205080204" pitchFamily="49" charset="-128"/>
              </a:rPr>
              <a:t>６．</a:t>
            </a:r>
            <a:r>
              <a:rPr lang="ja-JP" altLang="en-US" sz="1100" b="1" dirty="0">
                <a:latin typeface="Calibri" pitchFamily="34" charset="0"/>
                <a:ea typeface="ＭＳ Ｐゴシック" pitchFamily="50" charset="-128"/>
              </a:rPr>
              <a:t>外国の実施機関</a:t>
            </a:r>
            <a:endParaRPr lang="en-US" altLang="ja-JP" sz="1100" b="1" dirty="0">
              <a:latin typeface="Calibri" pitchFamily="34" charset="0"/>
            </a:endParaRPr>
          </a:p>
          <a:p>
            <a:pPr>
              <a:defRPr/>
            </a:pPr>
            <a:r>
              <a:rPr lang="ja-JP" altLang="en-US" sz="1100" b="1" dirty="0">
                <a:solidFill>
                  <a:srgbClr val="FF0000"/>
                </a:solidFill>
                <a:latin typeface="+mn-ea"/>
                <a:ea typeface="+mn-ea"/>
              </a:rPr>
              <a:t>　　</a:t>
            </a:r>
            <a:r>
              <a:rPr lang="en-US" altLang="ja-JP" sz="1100" b="1" dirty="0">
                <a:solidFill>
                  <a:srgbClr val="FF0000"/>
                </a:solidFill>
                <a:latin typeface="+mn-ea"/>
                <a:ea typeface="+mn-ea"/>
              </a:rPr>
              <a:t>0000 GmbH., University of 0000</a:t>
            </a:r>
          </a:p>
          <a:p>
            <a:pPr>
              <a:defRPr/>
            </a:pPr>
            <a:r>
              <a:rPr lang="en-US" altLang="ja-JP" sz="1100" b="1" dirty="0">
                <a:solidFill>
                  <a:srgbClr val="FF0000"/>
                </a:solidFill>
                <a:latin typeface="+mn-ea"/>
                <a:ea typeface="+mn-ea"/>
              </a:rPr>
              <a:t>    </a:t>
            </a:r>
            <a:r>
              <a:rPr lang="ja-JP" altLang="en-US" sz="1100" dirty="0">
                <a:solidFill>
                  <a:srgbClr val="0000FF"/>
                </a:solidFill>
              </a:rPr>
              <a:t>日欧、日米共同研究の場合は、外国の実施機関の名称を記入してください。日本国内のみの委託研究は本項目を削除してください。</a:t>
            </a:r>
          </a:p>
        </p:txBody>
      </p:sp>
      <p:sp>
        <p:nvSpPr>
          <p:cNvPr id="19" name="AutoShape 2">
            <a:extLst>
              <a:ext uri="{FF2B5EF4-FFF2-40B4-BE49-F238E27FC236}">
                <a16:creationId xmlns:a16="http://schemas.microsoft.com/office/drawing/2014/main" id="{B62C8958-701D-4C57-BCE4-6C228820B9F6}"/>
              </a:ext>
            </a:extLst>
          </p:cNvPr>
          <p:cNvSpPr>
            <a:spLocks noChangeArrowheads="1"/>
          </p:cNvSpPr>
          <p:nvPr/>
        </p:nvSpPr>
        <p:spPr bwMode="auto">
          <a:xfrm>
            <a:off x="3872880" y="3916040"/>
            <a:ext cx="46805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次年度継続課題の場合は、本項目名で記入し、下記項目は削除してください。</a:t>
            </a:r>
          </a:p>
        </p:txBody>
      </p:sp>
      <p:sp>
        <p:nvSpPr>
          <p:cNvPr id="20" name="AutoShape 2">
            <a:extLst>
              <a:ext uri="{FF2B5EF4-FFF2-40B4-BE49-F238E27FC236}">
                <a16:creationId xmlns:a16="http://schemas.microsoft.com/office/drawing/2014/main" id="{F2EECEF8-D7CA-4EBE-A2B9-03B015F3E638}"/>
              </a:ext>
            </a:extLst>
          </p:cNvPr>
          <p:cNvSpPr>
            <a:spLocks noChangeArrowheads="1"/>
          </p:cNvSpPr>
          <p:nvPr/>
        </p:nvSpPr>
        <p:spPr bwMode="auto">
          <a:xfrm>
            <a:off x="3872880" y="4420097"/>
            <a:ext cx="44644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最終年度課題の場合は、本項目名で記入し、上記項目は削除してください。</a:t>
            </a:r>
          </a:p>
        </p:txBody>
      </p:sp>
      <p:cxnSp>
        <p:nvCxnSpPr>
          <p:cNvPr id="21" name="直線矢印コネクタ 20">
            <a:extLst>
              <a:ext uri="{FF2B5EF4-FFF2-40B4-BE49-F238E27FC236}">
                <a16:creationId xmlns:a16="http://schemas.microsoft.com/office/drawing/2014/main" id="{38FAA28E-4FF0-4ACF-8D77-B78BC264D520}"/>
              </a:ext>
            </a:extLst>
          </p:cNvPr>
          <p:cNvCxnSpPr>
            <a:cxnSpLocks/>
            <a:stCxn id="19" idx="1"/>
          </p:cNvCxnSpPr>
          <p:nvPr/>
        </p:nvCxnSpPr>
        <p:spPr>
          <a:xfrm flipH="1" flipV="1">
            <a:off x="1712640" y="3992699"/>
            <a:ext cx="2160240" cy="15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659B13A-978C-4D7C-8E76-FF562280B205}"/>
              </a:ext>
            </a:extLst>
          </p:cNvPr>
          <p:cNvCxnSpPr>
            <a:cxnSpLocks/>
            <a:stCxn id="20" idx="1"/>
          </p:cNvCxnSpPr>
          <p:nvPr/>
        </p:nvCxnSpPr>
        <p:spPr>
          <a:xfrm flipH="1">
            <a:off x="3512840" y="4512687"/>
            <a:ext cx="36004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Group 11">
            <a:extLst>
              <a:ext uri="{FF2B5EF4-FFF2-40B4-BE49-F238E27FC236}">
                <a16:creationId xmlns:a16="http://schemas.microsoft.com/office/drawing/2014/main" id="{68C53D22-9D28-4451-A0A6-850ACE8E7E3E}"/>
              </a:ext>
            </a:extLst>
          </p:cNvPr>
          <p:cNvGraphicFramePr>
            <a:graphicFrameLocks noGrp="1"/>
          </p:cNvGraphicFramePr>
          <p:nvPr>
            <p:extLst>
              <p:ext uri="{D42A27DB-BD31-4B8C-83A1-F6EECF244321}">
                <p14:modId xmlns:p14="http://schemas.microsoft.com/office/powerpoint/2010/main" val="600651332"/>
              </p:ext>
            </p:extLst>
          </p:nvPr>
        </p:nvGraphicFramePr>
        <p:xfrm>
          <a:off x="680408" y="579274"/>
          <a:ext cx="8449056" cy="852920"/>
        </p:xfrm>
        <a:graphic>
          <a:graphicData uri="http://schemas.openxmlformats.org/drawingml/2006/table">
            <a:tbl>
              <a:tblPr/>
              <a:tblGrid>
                <a:gridCol w="893650">
                  <a:extLst>
                    <a:ext uri="{9D8B030D-6E8A-4147-A177-3AD203B41FA5}">
                      <a16:colId xmlns:a16="http://schemas.microsoft.com/office/drawing/2014/main" val="20001"/>
                    </a:ext>
                  </a:extLst>
                </a:gridCol>
                <a:gridCol w="974891">
                  <a:extLst>
                    <a:ext uri="{9D8B030D-6E8A-4147-A177-3AD203B41FA5}">
                      <a16:colId xmlns:a16="http://schemas.microsoft.com/office/drawing/2014/main" val="20002"/>
                    </a:ext>
                  </a:extLst>
                </a:gridCol>
                <a:gridCol w="974891">
                  <a:extLst>
                    <a:ext uri="{9D8B030D-6E8A-4147-A177-3AD203B41FA5}">
                      <a16:colId xmlns:a16="http://schemas.microsoft.com/office/drawing/2014/main" val="20003"/>
                    </a:ext>
                  </a:extLst>
                </a:gridCol>
                <a:gridCol w="1218614">
                  <a:extLst>
                    <a:ext uri="{9D8B030D-6E8A-4147-A177-3AD203B41FA5}">
                      <a16:colId xmlns:a16="http://schemas.microsoft.com/office/drawing/2014/main" val="20004"/>
                    </a:ext>
                  </a:extLst>
                </a:gridCol>
                <a:gridCol w="1218658">
                  <a:extLst>
                    <a:ext uri="{9D8B030D-6E8A-4147-A177-3AD203B41FA5}">
                      <a16:colId xmlns:a16="http://schemas.microsoft.com/office/drawing/2014/main" val="20005"/>
                    </a:ext>
                  </a:extLst>
                </a:gridCol>
                <a:gridCol w="1137329">
                  <a:extLst>
                    <a:ext uri="{9D8B030D-6E8A-4147-A177-3AD203B41FA5}">
                      <a16:colId xmlns:a16="http://schemas.microsoft.com/office/drawing/2014/main" val="20006"/>
                    </a:ext>
                  </a:extLst>
                </a:gridCol>
                <a:gridCol w="974891">
                  <a:extLst>
                    <a:ext uri="{9D8B030D-6E8A-4147-A177-3AD203B41FA5}">
                      <a16:colId xmlns:a16="http://schemas.microsoft.com/office/drawing/2014/main" val="20007"/>
                    </a:ext>
                  </a:extLst>
                </a:gridCol>
                <a:gridCol w="1056132">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121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29</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p>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en-US" altLang="ja-JP" sz="1200" b="1" i="0" u="none" strike="noStrike" cap="none" normalizeH="0" baseline="0" dirty="0">
                          <a:ln>
                            <a:noFill/>
                          </a:ln>
                          <a:solidFill>
                            <a:srgbClr val="FF0000"/>
                          </a:solidFill>
                          <a:effectLst/>
                          <a:latin typeface="ＭＳ Ｐゴシック" pitchFamily="50" charset="-128"/>
                          <a:ea typeface="+mn-ea"/>
                        </a:rPr>
                        <a:t>(2)</a:t>
                      </a:r>
                      <a:endParaRPr kumimoji="1" lang="ja-JP" altLang="en-US" sz="1200" b="1" i="0" u="none" strike="noStrike" cap="none" normalizeH="0" baseline="0" dirty="0">
                        <a:ln>
                          <a:noFill/>
                        </a:ln>
                        <a:solidFill>
                          <a:srgbClr val="FF0000"/>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sng">
          <a:solidFill>
            <a:schemeClr val="tx1"/>
          </a:solidFill>
        </a:ln>
      </a:spPr>
      <a:bodyPr rtlCol="0" anchor="ctr"/>
      <a:lstStyle>
        <a:defPPr algn="ctr">
          <a:defRPr kumimoji="1">
            <a:solidFill>
              <a:schemeClr val="tx1"/>
            </a:solidFill>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1924</Words>
  <Application>Microsoft Office PowerPoint</Application>
  <PresentationFormat>A4 210 x 297 mm</PresentationFormat>
  <Paragraphs>166</Paragraphs>
  <Slides>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2014-04-25T05:08:36Z</dcterms:created>
  <dcterms:modified xsi:type="dcterms:W3CDTF">2021-12-27T06:56:33Z</dcterms:modified>
</cp:coreProperties>
</file>