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8" r:id="rId3"/>
    <p:sldId id="257" r:id="rId4"/>
    <p:sldId id="266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C948D-7029-3217-BC5F-0F53A91D9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DD56B7-7215-A82E-31E8-9AC0860F26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7E6F6-32F1-294D-1FE3-E5910EFFB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D39C-6719-48A4-8CB1-90434FC5472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81548-A983-9E2F-47D3-C2851B81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650F1-A013-8DF3-2FE1-A992C96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71BA-CB91-46C1-8837-104A17A5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27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07027-4B66-0EA8-3641-6B664341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0C3FDD-7A98-B081-CB58-0CD0BBBF25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B2B9B-29AA-574F-B659-670EE2185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D39C-6719-48A4-8CB1-90434FC5472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00D73-AD05-494D-07FA-1AB90967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C611F-E8F0-06CF-2EE2-D67F46D9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71BA-CB91-46C1-8837-104A17A5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8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B9D812-A8ED-5DBF-22C7-48088517C2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7CCF9D-0D1F-4981-2C1B-A34DE8386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6705E-E0BD-6E72-894A-3F4E772F4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D39C-6719-48A4-8CB1-90434FC5472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046CC-9B47-EC0E-EC69-7261EA448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2CE47-5D31-6BD1-6663-F9C0E2BDD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71BA-CB91-46C1-8837-104A17A5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4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54317" y="0"/>
            <a:ext cx="5237695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7136" y="5974079"/>
            <a:ext cx="1426463" cy="7010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39570" y="1617658"/>
            <a:ext cx="6128384" cy="1061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183A7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183A7E"/>
                </a:solidFill>
                <a:latin typeface="Calibri"/>
                <a:cs typeface="Calibri"/>
              </a:defRPr>
            </a:lvl1pPr>
          </a:lstStyle>
          <a:p>
            <a:pPr marL="139700">
              <a:lnSpc>
                <a:spcPts val="1614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  <p:extLst>
      <p:ext uri="{BB962C8B-B14F-4D97-AF65-F5344CB8AC3E}">
        <p14:creationId xmlns:p14="http://schemas.microsoft.com/office/powerpoint/2010/main" val="1302840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83A7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183A7E"/>
                </a:solidFill>
                <a:latin typeface="Calibri"/>
                <a:cs typeface="Calibri"/>
              </a:defRPr>
            </a:lvl1pPr>
          </a:lstStyle>
          <a:p>
            <a:pPr marL="139700">
              <a:lnSpc>
                <a:spcPts val="1614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  <p:extLst>
      <p:ext uri="{BB962C8B-B14F-4D97-AF65-F5344CB8AC3E}">
        <p14:creationId xmlns:p14="http://schemas.microsoft.com/office/powerpoint/2010/main" val="18235803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83A7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670388" y="1246389"/>
            <a:ext cx="4532630" cy="414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183A7E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183A7E"/>
                </a:solidFill>
                <a:latin typeface="Calibri"/>
                <a:cs typeface="Calibri"/>
              </a:defRPr>
            </a:lvl1pPr>
          </a:lstStyle>
          <a:p>
            <a:pPr marL="139700">
              <a:lnSpc>
                <a:spcPts val="1614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  <p:extLst>
      <p:ext uri="{BB962C8B-B14F-4D97-AF65-F5344CB8AC3E}">
        <p14:creationId xmlns:p14="http://schemas.microsoft.com/office/powerpoint/2010/main" val="3566658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83A7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183A7E"/>
                </a:solidFill>
                <a:latin typeface="Calibri"/>
                <a:cs typeface="Calibri"/>
              </a:defRPr>
            </a:lvl1pPr>
          </a:lstStyle>
          <a:p>
            <a:pPr marL="139700">
              <a:lnSpc>
                <a:spcPts val="1614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  <p:extLst>
      <p:ext uri="{BB962C8B-B14F-4D97-AF65-F5344CB8AC3E}">
        <p14:creationId xmlns:p14="http://schemas.microsoft.com/office/powerpoint/2010/main" val="1739841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183A7E"/>
                </a:solidFill>
                <a:latin typeface="Calibri"/>
                <a:cs typeface="Calibri"/>
              </a:defRPr>
            </a:lvl1pPr>
          </a:lstStyle>
          <a:p>
            <a:pPr marL="139700">
              <a:lnSpc>
                <a:spcPts val="1614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  <p:extLst>
      <p:ext uri="{BB962C8B-B14F-4D97-AF65-F5344CB8AC3E}">
        <p14:creationId xmlns:p14="http://schemas.microsoft.com/office/powerpoint/2010/main" val="99033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F183C-BA9F-1608-377A-92F889FC8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2892B-9CBD-3642-F606-ADDDE24BF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913C8-E8F6-FF68-3983-A596D57FA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D39C-6719-48A4-8CB1-90434FC5472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13C7-89B9-F4D6-A120-481C188C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F8758-AEFA-02EA-8265-81B7A978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71BA-CB91-46C1-8837-104A17A5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6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258C6-E1C0-A8C1-B5C5-AB01E1142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21CEB-74CF-A310-BBC9-76D5E0FB3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3B43D-9423-D20E-08E4-35902E169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D39C-6719-48A4-8CB1-90434FC5472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8DCEE-FCFC-9D0C-4BAE-3BA126B79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78F55-D61E-6E8F-F57C-ADB0CD83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71BA-CB91-46C1-8837-104A17A5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87C47-B05B-544F-4568-B6F9E31AE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2DF30-30E1-3ED3-E945-F553BEF549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B39878-3685-A7EB-3FB1-31CD3DC44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B6054A-AE2D-F479-5C67-D26CF7BD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D39C-6719-48A4-8CB1-90434FC5472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6CA1B-A9C2-5ABE-C185-17B02A40E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27F413-B149-F27F-AF39-A752280CF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71BA-CB91-46C1-8837-104A17A5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6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9F618-B400-B6AD-D150-1B8FE08D3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D8484-D8B5-B962-BDEB-8B1F8E26A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D56722-5591-606A-C8E7-3BD714A26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B75F3-94B0-E076-2CE6-9C0C4AFF01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52779F-E261-96B7-5C8A-CBD6D7F5B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31B36B-E8AE-9F89-3B29-1F0C92000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D39C-6719-48A4-8CB1-90434FC5472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E2D688-20C4-9410-53E7-0B765A47C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74B25A-2D55-40F3-28E2-4A3A9C140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71BA-CB91-46C1-8837-104A17A5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2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40BB3-C140-5146-D657-A5F6C9A16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BBE8FE-1884-DCDC-E95C-4E86FDF19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D39C-6719-48A4-8CB1-90434FC5472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3DFF36-05A3-8F6D-A1E0-3E79A0628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A5FB81-0B60-E925-2BB7-6A55D8AF7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71BA-CB91-46C1-8837-104A17A5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9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49A83C-B02C-CA77-976A-53303C457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D39C-6719-48A4-8CB1-90434FC5472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A4E4C2-7F18-158E-2263-36725FAA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D740F-36D3-B1A5-A47D-2458173D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71BA-CB91-46C1-8837-104A17A5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41B04-5E38-DB31-DCF9-2E0524B01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CB984-9A83-C387-B1CB-68675E1E5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3B2A90-51FD-CB4C-63DE-CAF148635A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2F0F1-3CCC-3CAF-7BC0-8B44E0FC3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D39C-6719-48A4-8CB1-90434FC5472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CE3745-F01D-5EE2-C484-ADA401604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CAA62-F9D2-FB8C-332B-F8996C5C5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71BA-CB91-46C1-8837-104A17A5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1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8DAE1-C5D7-F710-4924-077387824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CBC6C5-1008-19F1-B940-EBB0DA909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27D87D-2D82-E65B-F363-2A45E5F1D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F938C3-AEDF-A9F2-D6BC-58549A32E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D39C-6719-48A4-8CB1-90434FC5472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90AC0-28E3-86DE-C658-A459229F6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64C5F-24FC-F45F-36C8-6FED64BC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371BA-CB91-46C1-8837-104A17A5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2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11F519-5A42-F5A3-6373-D1C50CDCC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530F0-4C09-2AE7-F021-9CB4CC6FB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6A7DE-170A-3919-8974-7EFEC71021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F7D39C-6719-48A4-8CB1-90434FC5472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2475D-2460-4B50-2FD2-8E49998E6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6BA45-7E18-0C0F-47B7-1BA31AEEE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9371BA-CB91-46C1-8837-104A17A59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1066038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28575">
            <a:solidFill>
              <a:srgbClr val="183A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215023"/>
            <a:ext cx="10815319" cy="594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183A7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6578" y="1114615"/>
            <a:ext cx="8770620" cy="2787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18926" y="6443089"/>
            <a:ext cx="293877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183A7E"/>
                </a:solidFill>
                <a:latin typeface="Calibri"/>
                <a:cs typeface="Calibri"/>
              </a:defRPr>
            </a:lvl1pPr>
          </a:lstStyle>
          <a:p>
            <a:pPr marL="139700">
              <a:lnSpc>
                <a:spcPts val="1614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  <p:extLst>
      <p:ext uri="{BB962C8B-B14F-4D97-AF65-F5344CB8AC3E}">
        <p14:creationId xmlns:p14="http://schemas.microsoft.com/office/powerpoint/2010/main" val="331653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7354CD07-63A0-E8D2-C367-A501C2E33E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月時系についての</a:t>
            </a:r>
            <a:br>
              <a:rPr lang="en-US" altLang="ja-JP" dirty="0"/>
            </a:br>
            <a:r>
              <a:rPr lang="ja-JP" altLang="en-US" dirty="0"/>
              <a:t>日本国内の意見交換</a:t>
            </a:r>
            <a:endParaRPr lang="en-US" dirty="0"/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D1DF2C11-4BBF-AC82-7621-35B76987E1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2025</a:t>
            </a:r>
            <a:r>
              <a:rPr lang="ja-JP" altLang="en-US" dirty="0"/>
              <a:t>年</a:t>
            </a:r>
            <a:r>
              <a:rPr lang="en-US" altLang="ja-JP" dirty="0"/>
              <a:t>7</a:t>
            </a:r>
            <a:r>
              <a:rPr lang="ja-JP" altLang="en-US" dirty="0"/>
              <a:t>月</a:t>
            </a:r>
            <a:r>
              <a:rPr lang="en-US" altLang="ja-JP" dirty="0"/>
              <a:t>7</a:t>
            </a:r>
            <a:r>
              <a:rPr lang="ja-JP" altLang="en-US"/>
              <a:t>日</a:t>
            </a:r>
            <a:endParaRPr lang="en-US" altLang="ja-JP"/>
          </a:p>
          <a:p>
            <a:r>
              <a:rPr lang="en-US" altLang="ja-JP" dirty="0"/>
              <a:t>NICT</a:t>
            </a:r>
            <a:r>
              <a:rPr lang="ja-JP" altLang="en-US" dirty="0"/>
              <a:t>　時空標準研究室</a:t>
            </a:r>
            <a:endParaRPr lang="en-US" altLang="ja-JP" dirty="0"/>
          </a:p>
          <a:p>
            <a:r>
              <a:rPr lang="ja-JP" altLang="en-US" dirty="0"/>
              <a:t>関戸衛、井戸哲也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26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609C37-A2F4-6D47-8C36-23144F35C7A1}"/>
              </a:ext>
            </a:extLst>
          </p:cNvPr>
          <p:cNvSpPr txBox="1"/>
          <p:nvPr/>
        </p:nvSpPr>
        <p:spPr>
          <a:xfrm>
            <a:off x="542924" y="1544122"/>
            <a:ext cx="11429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BIPM CCTF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（月時系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WG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）より　意見とりまとめの依頼があり。国内の宇宙機関（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JAXA)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、測地、天文分野の意見をお願いしたい。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03E53C5F-3B6E-98F6-8BE5-184AF1C3B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365126"/>
            <a:ext cx="10972800" cy="1006474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月時系について：日本国内の意見とりまとめ</a:t>
            </a:r>
            <a:endParaRPr 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6DBECA1-23BC-B79C-6838-31CF67CFEC4C}"/>
              </a:ext>
            </a:extLst>
          </p:cNvPr>
          <p:cNvCxnSpPr/>
          <p:nvPr/>
        </p:nvCxnSpPr>
        <p:spPr>
          <a:xfrm>
            <a:off x="325464" y="1162373"/>
            <a:ext cx="11866536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9858383-D588-0EC0-4718-BF812C2A079B}"/>
              </a:ext>
            </a:extLst>
          </p:cNvPr>
          <p:cNvSpPr txBox="1"/>
          <p:nvPr/>
        </p:nvSpPr>
        <p:spPr>
          <a:xfrm>
            <a:off x="759902" y="3187924"/>
            <a:ext cx="9366538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BIPM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の今後の予定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　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日、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Lunar-Time WG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会合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IAU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総会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CCTF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会合（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CGPM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Draft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作成に向けた会合）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月：　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ICG(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国連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GNSS</a:t>
            </a: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</a:rPr>
              <a:t>委員会</a:t>
            </a:r>
            <a:r>
              <a:rPr lang="en-US" altLang="ja-JP" sz="240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会合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2026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　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</a:p>
          <a:p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CGPM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（国際度量衡総会）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2026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　</a:t>
            </a:r>
            <a:endParaRPr 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8210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97944" y="1903724"/>
            <a:ext cx="3464560" cy="3101340"/>
            <a:chOff x="321563" y="2535935"/>
            <a:chExt cx="3464560" cy="310134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563" y="2535935"/>
              <a:ext cx="3080003" cy="307847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52043" y="2557271"/>
              <a:ext cx="3434079" cy="3080385"/>
            </a:xfrm>
            <a:custGeom>
              <a:avLst/>
              <a:gdLst/>
              <a:ahLst/>
              <a:cxnLst/>
              <a:rect l="l" t="t" r="r" b="b"/>
              <a:pathLst>
                <a:path w="3434079" h="3080385">
                  <a:moveTo>
                    <a:pt x="1716786" y="0"/>
                  </a:moveTo>
                  <a:lnTo>
                    <a:pt x="1666166" y="656"/>
                  </a:lnTo>
                  <a:lnTo>
                    <a:pt x="1615911" y="2614"/>
                  </a:lnTo>
                  <a:lnTo>
                    <a:pt x="1566039" y="5854"/>
                  </a:lnTo>
                  <a:lnTo>
                    <a:pt x="1516572" y="10360"/>
                  </a:lnTo>
                  <a:lnTo>
                    <a:pt x="1467528" y="16113"/>
                  </a:lnTo>
                  <a:lnTo>
                    <a:pt x="1418928" y="23094"/>
                  </a:lnTo>
                  <a:lnTo>
                    <a:pt x="1370793" y="31287"/>
                  </a:lnTo>
                  <a:lnTo>
                    <a:pt x="1323142" y="40672"/>
                  </a:lnTo>
                  <a:lnTo>
                    <a:pt x="1275995" y="51232"/>
                  </a:lnTo>
                  <a:lnTo>
                    <a:pt x="1229373" y="62949"/>
                  </a:lnTo>
                  <a:lnTo>
                    <a:pt x="1183296" y="75804"/>
                  </a:lnTo>
                  <a:lnTo>
                    <a:pt x="1137784" y="89780"/>
                  </a:lnTo>
                  <a:lnTo>
                    <a:pt x="1092856" y="104858"/>
                  </a:lnTo>
                  <a:lnTo>
                    <a:pt x="1048534" y="121021"/>
                  </a:lnTo>
                  <a:lnTo>
                    <a:pt x="1004837" y="138250"/>
                  </a:lnTo>
                  <a:lnTo>
                    <a:pt x="961786" y="156527"/>
                  </a:lnTo>
                  <a:lnTo>
                    <a:pt x="919400" y="175835"/>
                  </a:lnTo>
                  <a:lnTo>
                    <a:pt x="877699" y="196155"/>
                  </a:lnTo>
                  <a:lnTo>
                    <a:pt x="836705" y="217469"/>
                  </a:lnTo>
                  <a:lnTo>
                    <a:pt x="796436" y="239759"/>
                  </a:lnTo>
                  <a:lnTo>
                    <a:pt x="756913" y="263008"/>
                  </a:lnTo>
                  <a:lnTo>
                    <a:pt x="718157" y="287196"/>
                  </a:lnTo>
                  <a:lnTo>
                    <a:pt x="680187" y="312307"/>
                  </a:lnTo>
                  <a:lnTo>
                    <a:pt x="643023" y="338321"/>
                  </a:lnTo>
                  <a:lnTo>
                    <a:pt x="606685" y="365221"/>
                  </a:lnTo>
                  <a:lnTo>
                    <a:pt x="571195" y="392989"/>
                  </a:lnTo>
                  <a:lnTo>
                    <a:pt x="536571" y="421607"/>
                  </a:lnTo>
                  <a:lnTo>
                    <a:pt x="502834" y="451056"/>
                  </a:lnTo>
                  <a:lnTo>
                    <a:pt x="470004" y="481319"/>
                  </a:lnTo>
                  <a:lnTo>
                    <a:pt x="438101" y="512377"/>
                  </a:lnTo>
                  <a:lnTo>
                    <a:pt x="407146" y="544214"/>
                  </a:lnTo>
                  <a:lnTo>
                    <a:pt x="377158" y="576809"/>
                  </a:lnTo>
                  <a:lnTo>
                    <a:pt x="348157" y="610146"/>
                  </a:lnTo>
                  <a:lnTo>
                    <a:pt x="320164" y="644206"/>
                  </a:lnTo>
                  <a:lnTo>
                    <a:pt x="293199" y="678972"/>
                  </a:lnTo>
                  <a:lnTo>
                    <a:pt x="267282" y="714425"/>
                  </a:lnTo>
                  <a:lnTo>
                    <a:pt x="242433" y="750547"/>
                  </a:lnTo>
                  <a:lnTo>
                    <a:pt x="218672" y="787320"/>
                  </a:lnTo>
                  <a:lnTo>
                    <a:pt x="196019" y="824727"/>
                  </a:lnTo>
                  <a:lnTo>
                    <a:pt x="174495" y="862748"/>
                  </a:lnTo>
                  <a:lnTo>
                    <a:pt x="154120" y="901366"/>
                  </a:lnTo>
                  <a:lnTo>
                    <a:pt x="134913" y="940563"/>
                  </a:lnTo>
                  <a:lnTo>
                    <a:pt x="116895" y="980322"/>
                  </a:lnTo>
                  <a:lnTo>
                    <a:pt x="100086" y="1020623"/>
                  </a:lnTo>
                  <a:lnTo>
                    <a:pt x="84505" y="1061448"/>
                  </a:lnTo>
                  <a:lnTo>
                    <a:pt x="70175" y="1102781"/>
                  </a:lnTo>
                  <a:lnTo>
                    <a:pt x="57113" y="1144602"/>
                  </a:lnTo>
                  <a:lnTo>
                    <a:pt x="45341" y="1186893"/>
                  </a:lnTo>
                  <a:lnTo>
                    <a:pt x="34878" y="1229638"/>
                  </a:lnTo>
                  <a:lnTo>
                    <a:pt x="25746" y="1272816"/>
                  </a:lnTo>
                  <a:lnTo>
                    <a:pt x="17963" y="1316411"/>
                  </a:lnTo>
                  <a:lnTo>
                    <a:pt x="11550" y="1360405"/>
                  </a:lnTo>
                  <a:lnTo>
                    <a:pt x="6527" y="1404779"/>
                  </a:lnTo>
                  <a:lnTo>
                    <a:pt x="2914" y="1449515"/>
                  </a:lnTo>
                  <a:lnTo>
                    <a:pt x="731" y="1494595"/>
                  </a:lnTo>
                  <a:lnTo>
                    <a:pt x="0" y="1540002"/>
                  </a:lnTo>
                  <a:lnTo>
                    <a:pt x="731" y="1585408"/>
                  </a:lnTo>
                  <a:lnTo>
                    <a:pt x="2914" y="1630488"/>
                  </a:lnTo>
                  <a:lnTo>
                    <a:pt x="6527" y="1675224"/>
                  </a:lnTo>
                  <a:lnTo>
                    <a:pt x="11550" y="1719598"/>
                  </a:lnTo>
                  <a:lnTo>
                    <a:pt x="17963" y="1763592"/>
                  </a:lnTo>
                  <a:lnTo>
                    <a:pt x="25746" y="1807187"/>
                  </a:lnTo>
                  <a:lnTo>
                    <a:pt x="34878" y="1850365"/>
                  </a:lnTo>
                  <a:lnTo>
                    <a:pt x="45341" y="1893110"/>
                  </a:lnTo>
                  <a:lnTo>
                    <a:pt x="57113" y="1935401"/>
                  </a:lnTo>
                  <a:lnTo>
                    <a:pt x="70175" y="1977222"/>
                  </a:lnTo>
                  <a:lnTo>
                    <a:pt x="84505" y="2018555"/>
                  </a:lnTo>
                  <a:lnTo>
                    <a:pt x="100086" y="2059380"/>
                  </a:lnTo>
                  <a:lnTo>
                    <a:pt x="116895" y="2099681"/>
                  </a:lnTo>
                  <a:lnTo>
                    <a:pt x="134913" y="2139440"/>
                  </a:lnTo>
                  <a:lnTo>
                    <a:pt x="154120" y="2178637"/>
                  </a:lnTo>
                  <a:lnTo>
                    <a:pt x="174495" y="2217255"/>
                  </a:lnTo>
                  <a:lnTo>
                    <a:pt x="196019" y="2255276"/>
                  </a:lnTo>
                  <a:lnTo>
                    <a:pt x="218672" y="2292683"/>
                  </a:lnTo>
                  <a:lnTo>
                    <a:pt x="242433" y="2329456"/>
                  </a:lnTo>
                  <a:lnTo>
                    <a:pt x="267282" y="2365578"/>
                  </a:lnTo>
                  <a:lnTo>
                    <a:pt x="293199" y="2401031"/>
                  </a:lnTo>
                  <a:lnTo>
                    <a:pt x="320164" y="2435797"/>
                  </a:lnTo>
                  <a:lnTo>
                    <a:pt x="348157" y="2469857"/>
                  </a:lnTo>
                  <a:lnTo>
                    <a:pt x="377158" y="2503194"/>
                  </a:lnTo>
                  <a:lnTo>
                    <a:pt x="407146" y="2535789"/>
                  </a:lnTo>
                  <a:lnTo>
                    <a:pt x="438101" y="2567626"/>
                  </a:lnTo>
                  <a:lnTo>
                    <a:pt x="470004" y="2598684"/>
                  </a:lnTo>
                  <a:lnTo>
                    <a:pt x="502834" y="2628947"/>
                  </a:lnTo>
                  <a:lnTo>
                    <a:pt x="536571" y="2658396"/>
                  </a:lnTo>
                  <a:lnTo>
                    <a:pt x="571195" y="2687014"/>
                  </a:lnTo>
                  <a:lnTo>
                    <a:pt x="606685" y="2714782"/>
                  </a:lnTo>
                  <a:lnTo>
                    <a:pt x="643023" y="2741682"/>
                  </a:lnTo>
                  <a:lnTo>
                    <a:pt x="680187" y="2767696"/>
                  </a:lnTo>
                  <a:lnTo>
                    <a:pt x="718157" y="2792807"/>
                  </a:lnTo>
                  <a:lnTo>
                    <a:pt x="756913" y="2816995"/>
                  </a:lnTo>
                  <a:lnTo>
                    <a:pt x="796436" y="2840244"/>
                  </a:lnTo>
                  <a:lnTo>
                    <a:pt x="836705" y="2862534"/>
                  </a:lnTo>
                  <a:lnTo>
                    <a:pt x="877699" y="2883848"/>
                  </a:lnTo>
                  <a:lnTo>
                    <a:pt x="919400" y="2904168"/>
                  </a:lnTo>
                  <a:lnTo>
                    <a:pt x="961786" y="2923476"/>
                  </a:lnTo>
                  <a:lnTo>
                    <a:pt x="1004837" y="2941753"/>
                  </a:lnTo>
                  <a:lnTo>
                    <a:pt x="1048534" y="2958982"/>
                  </a:lnTo>
                  <a:lnTo>
                    <a:pt x="1092856" y="2975145"/>
                  </a:lnTo>
                  <a:lnTo>
                    <a:pt x="1137784" y="2990223"/>
                  </a:lnTo>
                  <a:lnTo>
                    <a:pt x="1183296" y="3004199"/>
                  </a:lnTo>
                  <a:lnTo>
                    <a:pt x="1229373" y="3017054"/>
                  </a:lnTo>
                  <a:lnTo>
                    <a:pt x="1275995" y="3028771"/>
                  </a:lnTo>
                  <a:lnTo>
                    <a:pt x="1323142" y="3039331"/>
                  </a:lnTo>
                  <a:lnTo>
                    <a:pt x="1370793" y="3048716"/>
                  </a:lnTo>
                  <a:lnTo>
                    <a:pt x="1418928" y="3056909"/>
                  </a:lnTo>
                  <a:lnTo>
                    <a:pt x="1467528" y="3063890"/>
                  </a:lnTo>
                  <a:lnTo>
                    <a:pt x="1516572" y="3069643"/>
                  </a:lnTo>
                  <a:lnTo>
                    <a:pt x="1566039" y="3074149"/>
                  </a:lnTo>
                  <a:lnTo>
                    <a:pt x="1615911" y="3077389"/>
                  </a:lnTo>
                  <a:lnTo>
                    <a:pt x="1666166" y="3079347"/>
                  </a:lnTo>
                  <a:lnTo>
                    <a:pt x="1716786" y="3080004"/>
                  </a:lnTo>
                  <a:lnTo>
                    <a:pt x="1767405" y="3079347"/>
                  </a:lnTo>
                  <a:lnTo>
                    <a:pt x="1817660" y="3077389"/>
                  </a:lnTo>
                  <a:lnTo>
                    <a:pt x="1867532" y="3074149"/>
                  </a:lnTo>
                  <a:lnTo>
                    <a:pt x="1916999" y="3069643"/>
                  </a:lnTo>
                  <a:lnTo>
                    <a:pt x="1966043" y="3063890"/>
                  </a:lnTo>
                  <a:lnTo>
                    <a:pt x="2014643" y="3056909"/>
                  </a:lnTo>
                  <a:lnTo>
                    <a:pt x="2062778" y="3048716"/>
                  </a:lnTo>
                  <a:lnTo>
                    <a:pt x="2110429" y="3039331"/>
                  </a:lnTo>
                  <a:lnTo>
                    <a:pt x="2157576" y="3028771"/>
                  </a:lnTo>
                  <a:lnTo>
                    <a:pt x="2204198" y="3017054"/>
                  </a:lnTo>
                  <a:lnTo>
                    <a:pt x="2250275" y="3004199"/>
                  </a:lnTo>
                  <a:lnTo>
                    <a:pt x="2295787" y="2990223"/>
                  </a:lnTo>
                  <a:lnTo>
                    <a:pt x="2340715" y="2975145"/>
                  </a:lnTo>
                  <a:lnTo>
                    <a:pt x="2385037" y="2958982"/>
                  </a:lnTo>
                  <a:lnTo>
                    <a:pt x="2428734" y="2941753"/>
                  </a:lnTo>
                  <a:lnTo>
                    <a:pt x="2471785" y="2923476"/>
                  </a:lnTo>
                  <a:lnTo>
                    <a:pt x="2514171" y="2904168"/>
                  </a:lnTo>
                  <a:lnTo>
                    <a:pt x="2555872" y="2883848"/>
                  </a:lnTo>
                  <a:lnTo>
                    <a:pt x="2596866" y="2862534"/>
                  </a:lnTo>
                  <a:lnTo>
                    <a:pt x="2637135" y="2840244"/>
                  </a:lnTo>
                  <a:lnTo>
                    <a:pt x="2676658" y="2816995"/>
                  </a:lnTo>
                  <a:lnTo>
                    <a:pt x="2715414" y="2792807"/>
                  </a:lnTo>
                  <a:lnTo>
                    <a:pt x="2753384" y="2767696"/>
                  </a:lnTo>
                  <a:lnTo>
                    <a:pt x="2790548" y="2741682"/>
                  </a:lnTo>
                  <a:lnTo>
                    <a:pt x="2826886" y="2714782"/>
                  </a:lnTo>
                  <a:lnTo>
                    <a:pt x="2862376" y="2687014"/>
                  </a:lnTo>
                  <a:lnTo>
                    <a:pt x="2897000" y="2658396"/>
                  </a:lnTo>
                  <a:lnTo>
                    <a:pt x="2930737" y="2628947"/>
                  </a:lnTo>
                  <a:lnTo>
                    <a:pt x="2963567" y="2598684"/>
                  </a:lnTo>
                  <a:lnTo>
                    <a:pt x="2995470" y="2567626"/>
                  </a:lnTo>
                  <a:lnTo>
                    <a:pt x="3026425" y="2535789"/>
                  </a:lnTo>
                  <a:lnTo>
                    <a:pt x="3056413" y="2503194"/>
                  </a:lnTo>
                  <a:lnTo>
                    <a:pt x="3085414" y="2469857"/>
                  </a:lnTo>
                  <a:lnTo>
                    <a:pt x="3113407" y="2435797"/>
                  </a:lnTo>
                  <a:lnTo>
                    <a:pt x="3140372" y="2401031"/>
                  </a:lnTo>
                  <a:lnTo>
                    <a:pt x="3166289" y="2365578"/>
                  </a:lnTo>
                  <a:lnTo>
                    <a:pt x="3191138" y="2329456"/>
                  </a:lnTo>
                  <a:lnTo>
                    <a:pt x="3214899" y="2292683"/>
                  </a:lnTo>
                  <a:lnTo>
                    <a:pt x="3237552" y="2255276"/>
                  </a:lnTo>
                  <a:lnTo>
                    <a:pt x="3259076" y="2217255"/>
                  </a:lnTo>
                  <a:lnTo>
                    <a:pt x="3279451" y="2178637"/>
                  </a:lnTo>
                  <a:lnTo>
                    <a:pt x="3298658" y="2139440"/>
                  </a:lnTo>
                  <a:lnTo>
                    <a:pt x="3316676" y="2099681"/>
                  </a:lnTo>
                  <a:lnTo>
                    <a:pt x="3333485" y="2059380"/>
                  </a:lnTo>
                  <a:lnTo>
                    <a:pt x="3349066" y="2018555"/>
                  </a:lnTo>
                  <a:lnTo>
                    <a:pt x="3363396" y="1977222"/>
                  </a:lnTo>
                  <a:lnTo>
                    <a:pt x="3376458" y="1935401"/>
                  </a:lnTo>
                  <a:lnTo>
                    <a:pt x="3388230" y="1893110"/>
                  </a:lnTo>
                  <a:lnTo>
                    <a:pt x="3398693" y="1850365"/>
                  </a:lnTo>
                  <a:lnTo>
                    <a:pt x="3407825" y="1807187"/>
                  </a:lnTo>
                  <a:lnTo>
                    <a:pt x="3415608" y="1763592"/>
                  </a:lnTo>
                  <a:lnTo>
                    <a:pt x="3422021" y="1719598"/>
                  </a:lnTo>
                  <a:lnTo>
                    <a:pt x="3427044" y="1675224"/>
                  </a:lnTo>
                  <a:lnTo>
                    <a:pt x="3430657" y="1630488"/>
                  </a:lnTo>
                  <a:lnTo>
                    <a:pt x="3432840" y="1585408"/>
                  </a:lnTo>
                  <a:lnTo>
                    <a:pt x="3433572" y="1540002"/>
                  </a:lnTo>
                  <a:lnTo>
                    <a:pt x="3432840" y="1494595"/>
                  </a:lnTo>
                  <a:lnTo>
                    <a:pt x="3430657" y="1449515"/>
                  </a:lnTo>
                  <a:lnTo>
                    <a:pt x="3427044" y="1404779"/>
                  </a:lnTo>
                  <a:lnTo>
                    <a:pt x="3422021" y="1360405"/>
                  </a:lnTo>
                  <a:lnTo>
                    <a:pt x="3415608" y="1316411"/>
                  </a:lnTo>
                  <a:lnTo>
                    <a:pt x="3407825" y="1272816"/>
                  </a:lnTo>
                  <a:lnTo>
                    <a:pt x="3398693" y="1229638"/>
                  </a:lnTo>
                  <a:lnTo>
                    <a:pt x="3388230" y="1186893"/>
                  </a:lnTo>
                  <a:lnTo>
                    <a:pt x="3376458" y="1144602"/>
                  </a:lnTo>
                  <a:lnTo>
                    <a:pt x="3363396" y="1102781"/>
                  </a:lnTo>
                  <a:lnTo>
                    <a:pt x="3349066" y="1061448"/>
                  </a:lnTo>
                  <a:lnTo>
                    <a:pt x="3333485" y="1020623"/>
                  </a:lnTo>
                  <a:lnTo>
                    <a:pt x="3316676" y="980322"/>
                  </a:lnTo>
                  <a:lnTo>
                    <a:pt x="3298658" y="940563"/>
                  </a:lnTo>
                  <a:lnTo>
                    <a:pt x="3279451" y="901366"/>
                  </a:lnTo>
                  <a:lnTo>
                    <a:pt x="3259076" y="862748"/>
                  </a:lnTo>
                  <a:lnTo>
                    <a:pt x="3237552" y="824727"/>
                  </a:lnTo>
                  <a:lnTo>
                    <a:pt x="3214899" y="787320"/>
                  </a:lnTo>
                  <a:lnTo>
                    <a:pt x="3191138" y="750547"/>
                  </a:lnTo>
                  <a:lnTo>
                    <a:pt x="3166289" y="714425"/>
                  </a:lnTo>
                  <a:lnTo>
                    <a:pt x="3140372" y="678972"/>
                  </a:lnTo>
                  <a:lnTo>
                    <a:pt x="3113407" y="644206"/>
                  </a:lnTo>
                  <a:lnTo>
                    <a:pt x="3085414" y="610146"/>
                  </a:lnTo>
                  <a:lnTo>
                    <a:pt x="3056413" y="576809"/>
                  </a:lnTo>
                  <a:lnTo>
                    <a:pt x="3026425" y="544214"/>
                  </a:lnTo>
                  <a:lnTo>
                    <a:pt x="2995470" y="512377"/>
                  </a:lnTo>
                  <a:lnTo>
                    <a:pt x="2963567" y="481319"/>
                  </a:lnTo>
                  <a:lnTo>
                    <a:pt x="2930737" y="451056"/>
                  </a:lnTo>
                  <a:lnTo>
                    <a:pt x="2897000" y="421607"/>
                  </a:lnTo>
                  <a:lnTo>
                    <a:pt x="2862376" y="392989"/>
                  </a:lnTo>
                  <a:lnTo>
                    <a:pt x="2826886" y="365221"/>
                  </a:lnTo>
                  <a:lnTo>
                    <a:pt x="2790548" y="338321"/>
                  </a:lnTo>
                  <a:lnTo>
                    <a:pt x="2753384" y="312307"/>
                  </a:lnTo>
                  <a:lnTo>
                    <a:pt x="2715414" y="287196"/>
                  </a:lnTo>
                  <a:lnTo>
                    <a:pt x="2676658" y="263008"/>
                  </a:lnTo>
                  <a:lnTo>
                    <a:pt x="2637135" y="239759"/>
                  </a:lnTo>
                  <a:lnTo>
                    <a:pt x="2596866" y="217469"/>
                  </a:lnTo>
                  <a:lnTo>
                    <a:pt x="2555872" y="196155"/>
                  </a:lnTo>
                  <a:lnTo>
                    <a:pt x="2514171" y="175835"/>
                  </a:lnTo>
                  <a:lnTo>
                    <a:pt x="2471785" y="156527"/>
                  </a:lnTo>
                  <a:lnTo>
                    <a:pt x="2428734" y="138250"/>
                  </a:lnTo>
                  <a:lnTo>
                    <a:pt x="2385037" y="121021"/>
                  </a:lnTo>
                  <a:lnTo>
                    <a:pt x="2340715" y="104858"/>
                  </a:lnTo>
                  <a:lnTo>
                    <a:pt x="2295787" y="89780"/>
                  </a:lnTo>
                  <a:lnTo>
                    <a:pt x="2250275" y="75804"/>
                  </a:lnTo>
                  <a:lnTo>
                    <a:pt x="2204198" y="62949"/>
                  </a:lnTo>
                  <a:lnTo>
                    <a:pt x="2157576" y="51232"/>
                  </a:lnTo>
                  <a:lnTo>
                    <a:pt x="2110429" y="40672"/>
                  </a:lnTo>
                  <a:lnTo>
                    <a:pt x="2062778" y="31287"/>
                  </a:lnTo>
                  <a:lnTo>
                    <a:pt x="2014643" y="23094"/>
                  </a:lnTo>
                  <a:lnTo>
                    <a:pt x="1966043" y="16113"/>
                  </a:lnTo>
                  <a:lnTo>
                    <a:pt x="1916999" y="10360"/>
                  </a:lnTo>
                  <a:lnTo>
                    <a:pt x="1867532" y="5854"/>
                  </a:lnTo>
                  <a:lnTo>
                    <a:pt x="1817660" y="2614"/>
                  </a:lnTo>
                  <a:lnTo>
                    <a:pt x="1767405" y="656"/>
                  </a:lnTo>
                  <a:lnTo>
                    <a:pt x="1716786" y="0"/>
                  </a:lnTo>
                  <a:close/>
                </a:path>
              </a:pathLst>
            </a:custGeom>
            <a:solidFill>
              <a:srgbClr val="FFFFFF">
                <a:alpha val="74900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84858" y="3744721"/>
              <a:ext cx="118363" cy="121412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397105" y="1539965"/>
            <a:ext cx="26041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(realized</a:t>
            </a:r>
            <a:r>
              <a:rPr kumimoji="0" sz="24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by</a:t>
            </a:r>
            <a:r>
              <a:rPr kumimoji="0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TAI/UTC)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75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0" cap="none" spc="-25" normalizeH="0" baseline="0" noProof="0" dirty="0">
                <a:ln>
                  <a:noFill/>
                </a:ln>
                <a:solidFill>
                  <a:srgbClr val="1F660E"/>
                </a:solidFill>
                <a:effectLst/>
                <a:uLnTx/>
                <a:uFillTx/>
                <a:latin typeface="Calibri"/>
                <a:cs typeface="Calibri"/>
              </a:rPr>
              <a:t>TT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6943" y="2905097"/>
            <a:ext cx="982980" cy="788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ts val="2525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GCRS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06705" marR="0" lvl="0" indent="0" defTabSz="914400" eaLnBrk="1" fontAlgn="auto" latinLnBrk="0" hangingPunct="1">
              <a:lnSpc>
                <a:spcPts val="348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1" i="0" u="none" strike="noStrike" kern="0" cap="none" spc="-25" normalizeH="0" baseline="0" noProof="0" dirty="0">
                <a:ln>
                  <a:noFill/>
                </a:ln>
                <a:solidFill>
                  <a:srgbClr val="1F660E"/>
                </a:solidFill>
                <a:effectLst/>
                <a:uLnTx/>
                <a:uFillTx/>
                <a:latin typeface="Calibri"/>
                <a:cs typeface="Calibri"/>
              </a:rPr>
              <a:t>TCG</a:t>
            </a:r>
            <a:endParaRPr kumimoji="0" sz="3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68283" y="4569200"/>
            <a:ext cx="1217930" cy="103124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577850" marR="0" lvl="0" indent="0" defTabSz="914400" eaLnBrk="1" fontAlgn="auto" latinLnBrk="0" hangingPunct="1">
              <a:lnSpc>
                <a:spcPct val="100000"/>
              </a:lnSpc>
              <a:spcBef>
                <a:spcPts val="38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BCRS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4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0" cap="none" spc="-2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Calibri"/>
              </a:rPr>
              <a:t>TCB</a:t>
            </a:r>
            <a:endParaRPr kumimoji="0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838963" y="3175000"/>
            <a:ext cx="8529320" cy="2273300"/>
            <a:chOff x="1862582" y="3807211"/>
            <a:chExt cx="8529320" cy="2273300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273538" y="5623813"/>
              <a:ext cx="118364" cy="11988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875282" y="3819911"/>
              <a:ext cx="8441690" cy="2247900"/>
            </a:xfrm>
            <a:custGeom>
              <a:avLst/>
              <a:gdLst/>
              <a:ahLst/>
              <a:cxnLst/>
              <a:rect l="l" t="t" r="r" b="b"/>
              <a:pathLst>
                <a:path w="8441690" h="2247900">
                  <a:moveTo>
                    <a:pt x="8441436" y="1918246"/>
                  </a:moveTo>
                  <a:lnTo>
                    <a:pt x="8391681" y="1927035"/>
                  </a:lnTo>
                  <a:lnTo>
                    <a:pt x="8341927" y="1935820"/>
                  </a:lnTo>
                  <a:lnTo>
                    <a:pt x="8292173" y="1944593"/>
                  </a:lnTo>
                  <a:lnTo>
                    <a:pt x="8242419" y="1953349"/>
                  </a:lnTo>
                  <a:lnTo>
                    <a:pt x="8192666" y="1962084"/>
                  </a:lnTo>
                  <a:lnTo>
                    <a:pt x="8142912" y="1970790"/>
                  </a:lnTo>
                  <a:lnTo>
                    <a:pt x="8093158" y="1979463"/>
                  </a:lnTo>
                  <a:lnTo>
                    <a:pt x="8043405" y="1988098"/>
                  </a:lnTo>
                  <a:lnTo>
                    <a:pt x="7993652" y="1996688"/>
                  </a:lnTo>
                  <a:lnTo>
                    <a:pt x="7943899" y="2005227"/>
                  </a:lnTo>
                  <a:lnTo>
                    <a:pt x="7894147" y="2013712"/>
                  </a:lnTo>
                  <a:lnTo>
                    <a:pt x="7844395" y="2022135"/>
                  </a:lnTo>
                  <a:lnTo>
                    <a:pt x="7794643" y="2030491"/>
                  </a:lnTo>
                  <a:lnTo>
                    <a:pt x="7744891" y="2038775"/>
                  </a:lnTo>
                  <a:lnTo>
                    <a:pt x="7695140" y="2046982"/>
                  </a:lnTo>
                  <a:lnTo>
                    <a:pt x="7645389" y="2055105"/>
                  </a:lnTo>
                  <a:lnTo>
                    <a:pt x="7595639" y="2063139"/>
                  </a:lnTo>
                  <a:lnTo>
                    <a:pt x="7545889" y="2071079"/>
                  </a:lnTo>
                  <a:lnTo>
                    <a:pt x="7496140" y="2078918"/>
                  </a:lnTo>
                  <a:lnTo>
                    <a:pt x="7446391" y="2086652"/>
                  </a:lnTo>
                  <a:lnTo>
                    <a:pt x="7396643" y="2094275"/>
                  </a:lnTo>
                  <a:lnTo>
                    <a:pt x="7346895" y="2101781"/>
                  </a:lnTo>
                  <a:lnTo>
                    <a:pt x="7297148" y="2109165"/>
                  </a:lnTo>
                  <a:lnTo>
                    <a:pt x="7247402" y="2116422"/>
                  </a:lnTo>
                  <a:lnTo>
                    <a:pt x="7197656" y="2123544"/>
                  </a:lnTo>
                  <a:lnTo>
                    <a:pt x="7147911" y="2130528"/>
                  </a:lnTo>
                  <a:lnTo>
                    <a:pt x="7098167" y="2137368"/>
                  </a:lnTo>
                  <a:lnTo>
                    <a:pt x="7048423" y="2144057"/>
                  </a:lnTo>
                  <a:lnTo>
                    <a:pt x="6998680" y="2150591"/>
                  </a:lnTo>
                  <a:lnTo>
                    <a:pt x="6948938" y="2156963"/>
                  </a:lnTo>
                  <a:lnTo>
                    <a:pt x="6899197" y="2163169"/>
                  </a:lnTo>
                  <a:lnTo>
                    <a:pt x="6849457" y="2169203"/>
                  </a:lnTo>
                  <a:lnTo>
                    <a:pt x="6799717" y="2175059"/>
                  </a:lnTo>
                  <a:lnTo>
                    <a:pt x="6749979" y="2180731"/>
                  </a:lnTo>
                  <a:lnTo>
                    <a:pt x="6700241" y="2186215"/>
                  </a:lnTo>
                  <a:lnTo>
                    <a:pt x="6650504" y="2191504"/>
                  </a:lnTo>
                  <a:lnTo>
                    <a:pt x="6600769" y="2196593"/>
                  </a:lnTo>
                  <a:lnTo>
                    <a:pt x="6551034" y="2201476"/>
                  </a:lnTo>
                  <a:lnTo>
                    <a:pt x="6501300" y="2206148"/>
                  </a:lnTo>
                  <a:lnTo>
                    <a:pt x="6451568" y="2210604"/>
                  </a:lnTo>
                  <a:lnTo>
                    <a:pt x="6401836" y="2214837"/>
                  </a:lnTo>
                  <a:lnTo>
                    <a:pt x="6352106" y="2218842"/>
                  </a:lnTo>
                  <a:lnTo>
                    <a:pt x="6302377" y="2222614"/>
                  </a:lnTo>
                  <a:lnTo>
                    <a:pt x="6252649" y="2226148"/>
                  </a:lnTo>
                  <a:lnTo>
                    <a:pt x="6202922" y="2229436"/>
                  </a:lnTo>
                  <a:lnTo>
                    <a:pt x="6153196" y="2232475"/>
                  </a:lnTo>
                  <a:lnTo>
                    <a:pt x="6103472" y="2235257"/>
                  </a:lnTo>
                  <a:lnTo>
                    <a:pt x="6053749" y="2237779"/>
                  </a:lnTo>
                  <a:lnTo>
                    <a:pt x="6004027" y="2240034"/>
                  </a:lnTo>
                  <a:lnTo>
                    <a:pt x="5954306" y="2242017"/>
                  </a:lnTo>
                  <a:lnTo>
                    <a:pt x="5904587" y="2243722"/>
                  </a:lnTo>
                  <a:lnTo>
                    <a:pt x="5854870" y="2245143"/>
                  </a:lnTo>
                  <a:lnTo>
                    <a:pt x="5805153" y="2246276"/>
                  </a:lnTo>
                  <a:lnTo>
                    <a:pt x="5755438" y="2247114"/>
                  </a:lnTo>
                  <a:lnTo>
                    <a:pt x="5705725" y="2247652"/>
                  </a:lnTo>
                  <a:lnTo>
                    <a:pt x="5656013" y="2247884"/>
                  </a:lnTo>
                  <a:lnTo>
                    <a:pt x="5606303" y="2247805"/>
                  </a:lnTo>
                  <a:lnTo>
                    <a:pt x="5556594" y="2247409"/>
                  </a:lnTo>
                  <a:lnTo>
                    <a:pt x="5506887" y="2246691"/>
                  </a:lnTo>
                  <a:lnTo>
                    <a:pt x="5457181" y="2245645"/>
                  </a:lnTo>
                  <a:lnTo>
                    <a:pt x="5407477" y="2244266"/>
                  </a:lnTo>
                  <a:lnTo>
                    <a:pt x="5357775" y="2242548"/>
                  </a:lnTo>
                  <a:lnTo>
                    <a:pt x="5308074" y="2240485"/>
                  </a:lnTo>
                  <a:lnTo>
                    <a:pt x="5258375" y="2238073"/>
                  </a:lnTo>
                  <a:lnTo>
                    <a:pt x="5208678" y="2235304"/>
                  </a:lnTo>
                  <a:lnTo>
                    <a:pt x="5158983" y="2232174"/>
                  </a:lnTo>
                  <a:lnTo>
                    <a:pt x="5109289" y="2228678"/>
                  </a:lnTo>
                  <a:lnTo>
                    <a:pt x="5059597" y="2224809"/>
                  </a:lnTo>
                  <a:lnTo>
                    <a:pt x="5009907" y="2220563"/>
                  </a:lnTo>
                  <a:lnTo>
                    <a:pt x="4960219" y="2215933"/>
                  </a:lnTo>
                  <a:lnTo>
                    <a:pt x="4910533" y="2210914"/>
                  </a:lnTo>
                  <a:lnTo>
                    <a:pt x="4860849" y="2205500"/>
                  </a:lnTo>
                  <a:lnTo>
                    <a:pt x="4811167" y="2199687"/>
                  </a:lnTo>
                  <a:lnTo>
                    <a:pt x="4761487" y="2193467"/>
                  </a:lnTo>
                  <a:lnTo>
                    <a:pt x="4711808" y="2186837"/>
                  </a:lnTo>
                  <a:lnTo>
                    <a:pt x="4662132" y="2179790"/>
                  </a:lnTo>
                  <a:lnTo>
                    <a:pt x="4612458" y="2172320"/>
                  </a:lnTo>
                  <a:lnTo>
                    <a:pt x="4562786" y="2164423"/>
                  </a:lnTo>
                  <a:lnTo>
                    <a:pt x="4513116" y="2156092"/>
                  </a:lnTo>
                  <a:lnTo>
                    <a:pt x="4463448" y="2147322"/>
                  </a:lnTo>
                  <a:lnTo>
                    <a:pt x="4413782" y="2138108"/>
                  </a:lnTo>
                  <a:lnTo>
                    <a:pt x="4364119" y="2128443"/>
                  </a:lnTo>
                  <a:lnTo>
                    <a:pt x="4314458" y="2118323"/>
                  </a:lnTo>
                  <a:lnTo>
                    <a:pt x="4264799" y="2107741"/>
                  </a:lnTo>
                  <a:lnTo>
                    <a:pt x="4215142" y="2096693"/>
                  </a:lnTo>
                  <a:lnTo>
                    <a:pt x="4170242" y="2086297"/>
                  </a:lnTo>
                  <a:lnTo>
                    <a:pt x="4125343" y="2075519"/>
                  </a:lnTo>
                  <a:lnTo>
                    <a:pt x="4080447" y="2064363"/>
                  </a:lnTo>
                  <a:lnTo>
                    <a:pt x="4035552" y="2052833"/>
                  </a:lnTo>
                  <a:lnTo>
                    <a:pt x="3990659" y="2040934"/>
                  </a:lnTo>
                  <a:lnTo>
                    <a:pt x="3945768" y="2028668"/>
                  </a:lnTo>
                  <a:lnTo>
                    <a:pt x="3900879" y="2016041"/>
                  </a:lnTo>
                  <a:lnTo>
                    <a:pt x="3855991" y="2003057"/>
                  </a:lnTo>
                  <a:lnTo>
                    <a:pt x="3811105" y="1989719"/>
                  </a:lnTo>
                  <a:lnTo>
                    <a:pt x="3766221" y="1976032"/>
                  </a:lnTo>
                  <a:lnTo>
                    <a:pt x="3721338" y="1962000"/>
                  </a:lnTo>
                  <a:lnTo>
                    <a:pt x="3676457" y="1947626"/>
                  </a:lnTo>
                  <a:lnTo>
                    <a:pt x="3631578" y="1932916"/>
                  </a:lnTo>
                  <a:lnTo>
                    <a:pt x="3586701" y="1917873"/>
                  </a:lnTo>
                  <a:lnTo>
                    <a:pt x="3541825" y="1902502"/>
                  </a:lnTo>
                  <a:lnTo>
                    <a:pt x="3496950" y="1886805"/>
                  </a:lnTo>
                  <a:lnTo>
                    <a:pt x="3452077" y="1870788"/>
                  </a:lnTo>
                  <a:lnTo>
                    <a:pt x="3407206" y="1854455"/>
                  </a:lnTo>
                  <a:lnTo>
                    <a:pt x="3362336" y="1837810"/>
                  </a:lnTo>
                  <a:lnTo>
                    <a:pt x="3317468" y="1820856"/>
                  </a:lnTo>
                  <a:lnTo>
                    <a:pt x="3272601" y="1803599"/>
                  </a:lnTo>
                  <a:lnTo>
                    <a:pt x="3227736" y="1786041"/>
                  </a:lnTo>
                  <a:lnTo>
                    <a:pt x="3182872" y="1768188"/>
                  </a:lnTo>
                  <a:lnTo>
                    <a:pt x="3138010" y="1750043"/>
                  </a:lnTo>
                  <a:lnTo>
                    <a:pt x="3093149" y="1731610"/>
                  </a:lnTo>
                  <a:lnTo>
                    <a:pt x="3048289" y="1712894"/>
                  </a:lnTo>
                  <a:lnTo>
                    <a:pt x="3003431" y="1693898"/>
                  </a:lnTo>
                  <a:lnTo>
                    <a:pt x="2958574" y="1674627"/>
                  </a:lnTo>
                  <a:lnTo>
                    <a:pt x="2913719" y="1655085"/>
                  </a:lnTo>
                  <a:lnTo>
                    <a:pt x="2868864" y="1635276"/>
                  </a:lnTo>
                  <a:lnTo>
                    <a:pt x="2824011" y="1615204"/>
                  </a:lnTo>
                  <a:lnTo>
                    <a:pt x="2779160" y="1594873"/>
                  </a:lnTo>
                  <a:lnTo>
                    <a:pt x="2734309" y="1574287"/>
                  </a:lnTo>
                  <a:lnTo>
                    <a:pt x="2689460" y="1553451"/>
                  </a:lnTo>
                  <a:lnTo>
                    <a:pt x="2644612" y="1532368"/>
                  </a:lnTo>
                  <a:lnTo>
                    <a:pt x="2599765" y="1511043"/>
                  </a:lnTo>
                  <a:lnTo>
                    <a:pt x="2554920" y="1489479"/>
                  </a:lnTo>
                  <a:lnTo>
                    <a:pt x="2510075" y="1467681"/>
                  </a:lnTo>
                  <a:lnTo>
                    <a:pt x="2465232" y="1445653"/>
                  </a:lnTo>
                  <a:lnTo>
                    <a:pt x="2420390" y="1423399"/>
                  </a:lnTo>
                  <a:lnTo>
                    <a:pt x="2375548" y="1400924"/>
                  </a:lnTo>
                  <a:lnTo>
                    <a:pt x="2330708" y="1378230"/>
                  </a:lnTo>
                  <a:lnTo>
                    <a:pt x="2285869" y="1355323"/>
                  </a:lnTo>
                  <a:lnTo>
                    <a:pt x="2241031" y="1332206"/>
                  </a:lnTo>
                  <a:lnTo>
                    <a:pt x="2196194" y="1308884"/>
                  </a:lnTo>
                  <a:lnTo>
                    <a:pt x="2151358" y="1285360"/>
                  </a:lnTo>
                  <a:lnTo>
                    <a:pt x="2106523" y="1261640"/>
                  </a:lnTo>
                  <a:lnTo>
                    <a:pt x="2061689" y="1237726"/>
                  </a:lnTo>
                  <a:lnTo>
                    <a:pt x="2016856" y="1213623"/>
                  </a:lnTo>
                  <a:lnTo>
                    <a:pt x="1972024" y="1189335"/>
                  </a:lnTo>
                  <a:lnTo>
                    <a:pt x="1927192" y="1164867"/>
                  </a:lnTo>
                  <a:lnTo>
                    <a:pt x="1882362" y="1140222"/>
                  </a:lnTo>
                  <a:lnTo>
                    <a:pt x="1837532" y="1115404"/>
                  </a:lnTo>
                  <a:lnTo>
                    <a:pt x="1792703" y="1090418"/>
                  </a:lnTo>
                  <a:lnTo>
                    <a:pt x="1747875" y="1065267"/>
                  </a:lnTo>
                  <a:lnTo>
                    <a:pt x="1703048" y="1039956"/>
                  </a:lnTo>
                  <a:lnTo>
                    <a:pt x="1658221" y="1014489"/>
                  </a:lnTo>
                  <a:lnTo>
                    <a:pt x="1613396" y="988870"/>
                  </a:lnTo>
                  <a:lnTo>
                    <a:pt x="1568571" y="963103"/>
                  </a:lnTo>
                  <a:lnTo>
                    <a:pt x="1523746" y="937193"/>
                  </a:lnTo>
                  <a:lnTo>
                    <a:pt x="1478923" y="911142"/>
                  </a:lnTo>
                  <a:lnTo>
                    <a:pt x="1434100" y="884956"/>
                  </a:lnTo>
                  <a:lnTo>
                    <a:pt x="1389278" y="858639"/>
                  </a:lnTo>
                  <a:lnTo>
                    <a:pt x="1344456" y="832194"/>
                  </a:lnTo>
                  <a:lnTo>
                    <a:pt x="1299635" y="805626"/>
                  </a:lnTo>
                  <a:lnTo>
                    <a:pt x="1254814" y="778938"/>
                  </a:lnTo>
                  <a:lnTo>
                    <a:pt x="1209995" y="752136"/>
                  </a:lnTo>
                  <a:lnTo>
                    <a:pt x="1165175" y="725223"/>
                  </a:lnTo>
                  <a:lnTo>
                    <a:pt x="1120356" y="698203"/>
                  </a:lnTo>
                  <a:lnTo>
                    <a:pt x="1075538" y="671080"/>
                  </a:lnTo>
                  <a:lnTo>
                    <a:pt x="1030720" y="643858"/>
                  </a:lnTo>
                  <a:lnTo>
                    <a:pt x="985903" y="616543"/>
                  </a:lnTo>
                  <a:lnTo>
                    <a:pt x="941086" y="589136"/>
                  </a:lnTo>
                  <a:lnTo>
                    <a:pt x="896270" y="561644"/>
                  </a:lnTo>
                  <a:lnTo>
                    <a:pt x="851454" y="534069"/>
                  </a:lnTo>
                  <a:lnTo>
                    <a:pt x="806638" y="506416"/>
                  </a:lnTo>
                  <a:lnTo>
                    <a:pt x="761823" y="478689"/>
                  </a:lnTo>
                  <a:lnTo>
                    <a:pt x="717008" y="450893"/>
                  </a:lnTo>
                  <a:lnTo>
                    <a:pt x="672193" y="423030"/>
                  </a:lnTo>
                  <a:lnTo>
                    <a:pt x="627379" y="395106"/>
                  </a:lnTo>
                  <a:lnTo>
                    <a:pt x="582565" y="367125"/>
                  </a:lnTo>
                  <a:lnTo>
                    <a:pt x="537751" y="339090"/>
                  </a:lnTo>
                  <a:lnTo>
                    <a:pt x="492937" y="311005"/>
                  </a:lnTo>
                  <a:lnTo>
                    <a:pt x="448124" y="282876"/>
                  </a:lnTo>
                  <a:lnTo>
                    <a:pt x="403311" y="254705"/>
                  </a:lnTo>
                  <a:lnTo>
                    <a:pt x="358498" y="226498"/>
                  </a:lnTo>
                  <a:lnTo>
                    <a:pt x="313685" y="198258"/>
                  </a:lnTo>
                  <a:lnTo>
                    <a:pt x="268873" y="169988"/>
                  </a:lnTo>
                  <a:lnTo>
                    <a:pt x="224060" y="141695"/>
                  </a:lnTo>
                  <a:lnTo>
                    <a:pt x="179248" y="113380"/>
                  </a:lnTo>
                  <a:lnTo>
                    <a:pt x="134436" y="85049"/>
                  </a:lnTo>
                  <a:lnTo>
                    <a:pt x="89624" y="56706"/>
                  </a:lnTo>
                  <a:lnTo>
                    <a:pt x="44812" y="28355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1C334E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39084" y="4123943"/>
              <a:ext cx="1164335" cy="116433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52926" y="4547869"/>
              <a:ext cx="118363" cy="121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949446" y="4656584"/>
              <a:ext cx="6367780" cy="1323340"/>
            </a:xfrm>
            <a:custGeom>
              <a:avLst/>
              <a:gdLst/>
              <a:ahLst/>
              <a:cxnLst/>
              <a:rect l="l" t="t" r="r" b="b"/>
              <a:pathLst>
                <a:path w="6367780" h="1323339">
                  <a:moveTo>
                    <a:pt x="6367272" y="1070508"/>
                  </a:moveTo>
                  <a:lnTo>
                    <a:pt x="6317396" y="1078870"/>
                  </a:lnTo>
                  <a:lnTo>
                    <a:pt x="6267521" y="1087224"/>
                  </a:lnTo>
                  <a:lnTo>
                    <a:pt x="6217646" y="1095562"/>
                  </a:lnTo>
                  <a:lnTo>
                    <a:pt x="6167771" y="1103875"/>
                  </a:lnTo>
                  <a:lnTo>
                    <a:pt x="6117897" y="1112155"/>
                  </a:lnTo>
                  <a:lnTo>
                    <a:pt x="6068022" y="1120395"/>
                  </a:lnTo>
                  <a:lnTo>
                    <a:pt x="6018149" y="1128585"/>
                  </a:lnTo>
                  <a:lnTo>
                    <a:pt x="5968275" y="1136719"/>
                  </a:lnTo>
                  <a:lnTo>
                    <a:pt x="5918402" y="1144787"/>
                  </a:lnTo>
                  <a:lnTo>
                    <a:pt x="5868530" y="1152781"/>
                  </a:lnTo>
                  <a:lnTo>
                    <a:pt x="5818659" y="1160694"/>
                  </a:lnTo>
                  <a:lnTo>
                    <a:pt x="5768788" y="1168517"/>
                  </a:lnTo>
                  <a:lnTo>
                    <a:pt x="5718918" y="1176242"/>
                  </a:lnTo>
                  <a:lnTo>
                    <a:pt x="5669048" y="1183861"/>
                  </a:lnTo>
                  <a:lnTo>
                    <a:pt x="5619180" y="1191365"/>
                  </a:lnTo>
                  <a:lnTo>
                    <a:pt x="5569313" y="1198747"/>
                  </a:lnTo>
                  <a:lnTo>
                    <a:pt x="5519446" y="1205998"/>
                  </a:lnTo>
                  <a:lnTo>
                    <a:pt x="5469581" y="1213111"/>
                  </a:lnTo>
                  <a:lnTo>
                    <a:pt x="5419717" y="1220076"/>
                  </a:lnTo>
                  <a:lnTo>
                    <a:pt x="5369854" y="1226886"/>
                  </a:lnTo>
                  <a:lnTo>
                    <a:pt x="5319993" y="1233533"/>
                  </a:lnTo>
                  <a:lnTo>
                    <a:pt x="5270132" y="1240008"/>
                  </a:lnTo>
                  <a:lnTo>
                    <a:pt x="5220273" y="1246304"/>
                  </a:lnTo>
                  <a:lnTo>
                    <a:pt x="5170416" y="1252412"/>
                  </a:lnTo>
                  <a:lnTo>
                    <a:pt x="5120560" y="1258323"/>
                  </a:lnTo>
                  <a:lnTo>
                    <a:pt x="5070706" y="1264031"/>
                  </a:lnTo>
                  <a:lnTo>
                    <a:pt x="5020854" y="1269526"/>
                  </a:lnTo>
                  <a:lnTo>
                    <a:pt x="4971003" y="1274801"/>
                  </a:lnTo>
                  <a:lnTo>
                    <a:pt x="4921154" y="1279847"/>
                  </a:lnTo>
                  <a:lnTo>
                    <a:pt x="4871307" y="1284656"/>
                  </a:lnTo>
                  <a:lnTo>
                    <a:pt x="4821461" y="1289220"/>
                  </a:lnTo>
                  <a:lnTo>
                    <a:pt x="4771618" y="1293531"/>
                  </a:lnTo>
                  <a:lnTo>
                    <a:pt x="4721777" y="1297581"/>
                  </a:lnTo>
                  <a:lnTo>
                    <a:pt x="4671938" y="1301361"/>
                  </a:lnTo>
                  <a:lnTo>
                    <a:pt x="4622101" y="1304863"/>
                  </a:lnTo>
                  <a:lnTo>
                    <a:pt x="4572266" y="1308080"/>
                  </a:lnTo>
                  <a:lnTo>
                    <a:pt x="4522434" y="1311002"/>
                  </a:lnTo>
                  <a:lnTo>
                    <a:pt x="4472604" y="1313622"/>
                  </a:lnTo>
                  <a:lnTo>
                    <a:pt x="4422776" y="1315932"/>
                  </a:lnTo>
                  <a:lnTo>
                    <a:pt x="4372951" y="1317924"/>
                  </a:lnTo>
                  <a:lnTo>
                    <a:pt x="4323129" y="1319589"/>
                  </a:lnTo>
                  <a:lnTo>
                    <a:pt x="4273309" y="1320919"/>
                  </a:lnTo>
                  <a:lnTo>
                    <a:pt x="4223491" y="1321905"/>
                  </a:lnTo>
                  <a:lnTo>
                    <a:pt x="4173677" y="1322541"/>
                  </a:lnTo>
                  <a:lnTo>
                    <a:pt x="4123865" y="1322818"/>
                  </a:lnTo>
                  <a:lnTo>
                    <a:pt x="4074056" y="1322726"/>
                  </a:lnTo>
                  <a:lnTo>
                    <a:pt x="4024250" y="1322260"/>
                  </a:lnTo>
                  <a:lnTo>
                    <a:pt x="3974447" y="1321409"/>
                  </a:lnTo>
                  <a:lnTo>
                    <a:pt x="3924648" y="1320166"/>
                  </a:lnTo>
                  <a:lnTo>
                    <a:pt x="3874851" y="1318523"/>
                  </a:lnTo>
                  <a:lnTo>
                    <a:pt x="3825057" y="1316472"/>
                  </a:lnTo>
                  <a:lnTo>
                    <a:pt x="3775267" y="1314004"/>
                  </a:lnTo>
                  <a:lnTo>
                    <a:pt x="3725480" y="1311112"/>
                  </a:lnTo>
                  <a:lnTo>
                    <a:pt x="3675696" y="1307787"/>
                  </a:lnTo>
                  <a:lnTo>
                    <a:pt x="3625916" y="1304020"/>
                  </a:lnTo>
                  <a:lnTo>
                    <a:pt x="3576140" y="1299805"/>
                  </a:lnTo>
                  <a:lnTo>
                    <a:pt x="3526367" y="1295132"/>
                  </a:lnTo>
                  <a:lnTo>
                    <a:pt x="3476597" y="1289994"/>
                  </a:lnTo>
                  <a:lnTo>
                    <a:pt x="3426831" y="1284382"/>
                  </a:lnTo>
                  <a:lnTo>
                    <a:pt x="3377069" y="1278288"/>
                  </a:lnTo>
                  <a:lnTo>
                    <a:pt x="3327311" y="1271704"/>
                  </a:lnTo>
                  <a:lnTo>
                    <a:pt x="3277557" y="1264622"/>
                  </a:lnTo>
                  <a:lnTo>
                    <a:pt x="3227807" y="1257033"/>
                  </a:lnTo>
                  <a:lnTo>
                    <a:pt x="3178060" y="1248930"/>
                  </a:lnTo>
                  <a:lnTo>
                    <a:pt x="3131244" y="1240828"/>
                  </a:lnTo>
                  <a:lnTo>
                    <a:pt x="3084431" y="1232270"/>
                  </a:lnTo>
                  <a:lnTo>
                    <a:pt x="3037622" y="1223263"/>
                  </a:lnTo>
                  <a:lnTo>
                    <a:pt x="2990816" y="1213812"/>
                  </a:lnTo>
                  <a:lnTo>
                    <a:pt x="2944013" y="1203926"/>
                  </a:lnTo>
                  <a:lnTo>
                    <a:pt x="2897214" y="1193612"/>
                  </a:lnTo>
                  <a:lnTo>
                    <a:pt x="2850418" y="1182875"/>
                  </a:lnTo>
                  <a:lnTo>
                    <a:pt x="2803626" y="1171722"/>
                  </a:lnTo>
                  <a:lnTo>
                    <a:pt x="2756836" y="1160161"/>
                  </a:lnTo>
                  <a:lnTo>
                    <a:pt x="2710050" y="1148198"/>
                  </a:lnTo>
                  <a:lnTo>
                    <a:pt x="2663267" y="1135841"/>
                  </a:lnTo>
                  <a:lnTo>
                    <a:pt x="2616487" y="1123095"/>
                  </a:lnTo>
                  <a:lnTo>
                    <a:pt x="2569710" y="1109968"/>
                  </a:lnTo>
                  <a:lnTo>
                    <a:pt x="2522935" y="1096467"/>
                  </a:lnTo>
                  <a:lnTo>
                    <a:pt x="2476164" y="1082597"/>
                  </a:lnTo>
                  <a:lnTo>
                    <a:pt x="2429395" y="1068367"/>
                  </a:lnTo>
                  <a:lnTo>
                    <a:pt x="2382629" y="1053783"/>
                  </a:lnTo>
                  <a:lnTo>
                    <a:pt x="2335866" y="1038852"/>
                  </a:lnTo>
                  <a:lnTo>
                    <a:pt x="2289106" y="1023580"/>
                  </a:lnTo>
                  <a:lnTo>
                    <a:pt x="2242348" y="1007974"/>
                  </a:lnTo>
                  <a:lnTo>
                    <a:pt x="2195593" y="992042"/>
                  </a:lnTo>
                  <a:lnTo>
                    <a:pt x="2148840" y="975789"/>
                  </a:lnTo>
                  <a:lnTo>
                    <a:pt x="2102090" y="959224"/>
                  </a:lnTo>
                  <a:lnTo>
                    <a:pt x="2055342" y="942352"/>
                  </a:lnTo>
                  <a:lnTo>
                    <a:pt x="2008596" y="925180"/>
                  </a:lnTo>
                  <a:lnTo>
                    <a:pt x="1961853" y="907716"/>
                  </a:lnTo>
                  <a:lnTo>
                    <a:pt x="1915112" y="889965"/>
                  </a:lnTo>
                  <a:lnTo>
                    <a:pt x="1868373" y="871936"/>
                  </a:lnTo>
                  <a:lnTo>
                    <a:pt x="1821636" y="853634"/>
                  </a:lnTo>
                  <a:lnTo>
                    <a:pt x="1774901" y="835066"/>
                  </a:lnTo>
                  <a:lnTo>
                    <a:pt x="1728169" y="816240"/>
                  </a:lnTo>
                  <a:lnTo>
                    <a:pt x="1681438" y="797162"/>
                  </a:lnTo>
                  <a:lnTo>
                    <a:pt x="1634709" y="777838"/>
                  </a:lnTo>
                  <a:lnTo>
                    <a:pt x="1587982" y="758277"/>
                  </a:lnTo>
                  <a:lnTo>
                    <a:pt x="1541257" y="738484"/>
                  </a:lnTo>
                  <a:lnTo>
                    <a:pt x="1494534" y="718466"/>
                  </a:lnTo>
                  <a:lnTo>
                    <a:pt x="1447812" y="698230"/>
                  </a:lnTo>
                  <a:lnTo>
                    <a:pt x="1401092" y="677783"/>
                  </a:lnTo>
                  <a:lnTo>
                    <a:pt x="1354374" y="657132"/>
                  </a:lnTo>
                  <a:lnTo>
                    <a:pt x="1307657" y="636284"/>
                  </a:lnTo>
                  <a:lnTo>
                    <a:pt x="1260941" y="615245"/>
                  </a:lnTo>
                  <a:lnTo>
                    <a:pt x="1214228" y="594021"/>
                  </a:lnTo>
                  <a:lnTo>
                    <a:pt x="1167515" y="572621"/>
                  </a:lnTo>
                  <a:lnTo>
                    <a:pt x="1120804" y="551051"/>
                  </a:lnTo>
                  <a:lnTo>
                    <a:pt x="1074094" y="529317"/>
                  </a:lnTo>
                  <a:lnTo>
                    <a:pt x="1027385" y="507427"/>
                  </a:lnTo>
                  <a:lnTo>
                    <a:pt x="980678" y="485387"/>
                  </a:lnTo>
                  <a:lnTo>
                    <a:pt x="933971" y="463204"/>
                  </a:lnTo>
                  <a:lnTo>
                    <a:pt x="887266" y="440885"/>
                  </a:lnTo>
                  <a:lnTo>
                    <a:pt x="840562" y="418436"/>
                  </a:lnTo>
                  <a:lnTo>
                    <a:pt x="793859" y="395865"/>
                  </a:lnTo>
                  <a:lnTo>
                    <a:pt x="747156" y="373178"/>
                  </a:lnTo>
                  <a:lnTo>
                    <a:pt x="700455" y="350382"/>
                  </a:lnTo>
                  <a:lnTo>
                    <a:pt x="653754" y="327484"/>
                  </a:lnTo>
                  <a:lnTo>
                    <a:pt x="607054" y="304490"/>
                  </a:lnTo>
                  <a:lnTo>
                    <a:pt x="560355" y="281408"/>
                  </a:lnTo>
                  <a:lnTo>
                    <a:pt x="513656" y="258245"/>
                  </a:lnTo>
                  <a:lnTo>
                    <a:pt x="466958" y="235006"/>
                  </a:lnTo>
                  <a:lnTo>
                    <a:pt x="420261" y="211700"/>
                  </a:lnTo>
                  <a:lnTo>
                    <a:pt x="373564" y="188332"/>
                  </a:lnTo>
                  <a:lnTo>
                    <a:pt x="326867" y="164909"/>
                  </a:lnTo>
                  <a:lnTo>
                    <a:pt x="280171" y="141439"/>
                  </a:lnTo>
                  <a:lnTo>
                    <a:pt x="233475" y="117928"/>
                  </a:lnTo>
                  <a:lnTo>
                    <a:pt x="186780" y="94383"/>
                  </a:lnTo>
                  <a:lnTo>
                    <a:pt x="140085" y="70811"/>
                  </a:lnTo>
                  <a:lnTo>
                    <a:pt x="93389" y="47219"/>
                  </a:lnTo>
                  <a:lnTo>
                    <a:pt x="46694" y="23613"/>
                  </a:lnTo>
                  <a:lnTo>
                    <a:pt x="0" y="0"/>
                  </a:lnTo>
                </a:path>
              </a:pathLst>
            </a:custGeom>
            <a:ln w="25399">
              <a:solidFill>
                <a:srgbClr val="1C334E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456243" y="3755688"/>
            <a:ext cx="1629854" cy="748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0710" marR="0" lvl="0" indent="0" defTabSz="914400" eaLnBrk="1" fontAlgn="auto" latinLnBrk="0" hangingPunct="1">
              <a:lnSpc>
                <a:spcPts val="334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1" i="0" u="none" strike="noStrike" kern="0" cap="none" spc="-25" normalizeH="0" baseline="0" noProof="0" dirty="0">
                <a:ln>
                  <a:noFill/>
                </a:ln>
                <a:solidFill>
                  <a:srgbClr val="C827BC"/>
                </a:solidFill>
                <a:effectLst/>
                <a:uLnTx/>
                <a:uFillTx/>
                <a:latin typeface="Calibri"/>
                <a:cs typeface="Calibri"/>
              </a:rPr>
              <a:t>TCL</a:t>
            </a:r>
            <a:r>
              <a:rPr kumimoji="0" lang="en-US" altLang="ja-JP" sz="2000" b="1" i="0" u="none" strike="noStrike" kern="0" cap="none" spc="-25" normalizeH="0" baseline="0" noProof="0" dirty="0">
                <a:ln>
                  <a:noFill/>
                </a:ln>
                <a:solidFill>
                  <a:srgbClr val="C827BC"/>
                </a:solidFill>
                <a:effectLst/>
                <a:uLnTx/>
                <a:uFillTx/>
                <a:latin typeface="Calibri"/>
                <a:cs typeface="Calibri"/>
              </a:rPr>
              <a:t>(1)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ts val="23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LCRS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50901" y="2269479"/>
            <a:ext cx="780415" cy="901700"/>
          </a:xfrm>
          <a:custGeom>
            <a:avLst/>
            <a:gdLst/>
            <a:ahLst/>
            <a:cxnLst/>
            <a:rect l="l" t="t" r="r" b="b"/>
            <a:pathLst>
              <a:path w="780414" h="901700">
                <a:moveTo>
                  <a:pt x="0" y="901649"/>
                </a:moveTo>
                <a:lnTo>
                  <a:pt x="780364" y="0"/>
                </a:lnTo>
              </a:path>
            </a:pathLst>
          </a:custGeom>
          <a:ln w="9524">
            <a:solidFill>
              <a:srgbClr val="497DBA"/>
            </a:solidFill>
            <a:prstDash val="lgDashDot"/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12507" y="2403054"/>
            <a:ext cx="3244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</a:t>
            </a:r>
            <a:r>
              <a:rPr kumimoji="0" sz="2400" b="0" i="0" u="none" strike="noStrike" kern="0" cap="none" spc="-37" normalizeH="0" baseline="-20833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</a:t>
            </a:r>
            <a:endParaRPr kumimoji="0" sz="2400" b="0" i="0" u="none" strike="noStrike" kern="0" cap="none" spc="0" normalizeH="0" baseline="-20833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029208" y="4721600"/>
            <a:ext cx="8248015" cy="363220"/>
          </a:xfrm>
          <a:custGeom>
            <a:avLst/>
            <a:gdLst/>
            <a:ahLst/>
            <a:cxnLst/>
            <a:rect l="l" t="t" r="r" b="b"/>
            <a:pathLst>
              <a:path w="8248015" h="363220">
                <a:moveTo>
                  <a:pt x="0" y="0"/>
                </a:moveTo>
                <a:lnTo>
                  <a:pt x="8247418" y="363016"/>
                </a:lnTo>
              </a:path>
            </a:pathLst>
          </a:custGeom>
          <a:ln w="9525">
            <a:solidFill>
              <a:srgbClr val="497DBA"/>
            </a:solidFill>
            <a:prstDash val="lgDashDot"/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70577" y="4771099"/>
            <a:ext cx="3149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</a:t>
            </a:r>
            <a:r>
              <a:rPr kumimoji="0" sz="2400" b="0" i="0" u="none" strike="noStrike" kern="0" cap="none" spc="-37" normalizeH="0" baseline="-20833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</a:t>
            </a:r>
            <a:endParaRPr kumimoji="0" sz="2400" b="0" i="0" u="none" strike="noStrike" kern="0" cap="none" spc="0" normalizeH="0" baseline="-20833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49366" y="4718004"/>
            <a:ext cx="4559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2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Calibri"/>
              </a:rPr>
              <a:t>TBD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49636" y="5511875"/>
            <a:ext cx="10460325" cy="1133002"/>
          </a:xfrm>
          <a:prstGeom prst="rect">
            <a:avLst/>
          </a:prstGeom>
          <a:ln w="9525">
            <a:solidFill>
              <a:srgbClr val="4AACC5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R="0" lvl="0" indent="-411480" defTabSz="914400" eaLnBrk="1" fontAlgn="auto" latinLnBrk="0" hangingPunct="1">
              <a:spcAft>
                <a:spcPts val="0"/>
              </a:spcAft>
              <a:buClr>
                <a:srgbClr val="C827BC"/>
              </a:buClr>
              <a:buSzTx/>
              <a:buFont typeface="Calibri"/>
              <a:buAutoNum type="arabicParenBoth"/>
              <a:tabLst>
                <a:tab pos="502284" algn="l"/>
              </a:tabLst>
              <a:defRPr/>
            </a:pP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Using</a:t>
            </a:r>
            <a:r>
              <a:rPr kumimoji="0" sz="2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TCL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R="116839" lvl="0" indent="-411480" defTabSz="914400" eaLnBrk="1" fontAlgn="auto" latinLnBrk="0" hangingPunct="1">
              <a:spcAft>
                <a:spcPts val="0"/>
              </a:spcAft>
              <a:buClr>
                <a:srgbClr val="C827BC"/>
              </a:buClr>
              <a:buSzTx/>
              <a:buFont typeface="Calibri"/>
              <a:buAutoNum type="arabicParenBoth"/>
              <a:tabLst>
                <a:tab pos="568960" algn="l"/>
              </a:tabLst>
              <a:defRPr/>
            </a:pP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Defining</a:t>
            </a:r>
            <a:r>
              <a:rPr kumimoji="0" sz="24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TL,</a:t>
            </a:r>
            <a:r>
              <a:rPr kumimoji="0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scaled</a:t>
            </a:r>
            <a:r>
              <a:rPr kumimoji="0" sz="24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version</a:t>
            </a:r>
            <a:r>
              <a:rPr kumimoji="0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2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TCL,</a:t>
            </a:r>
            <a:r>
              <a:rPr kumimoji="0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defined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2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2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given</a:t>
            </a:r>
            <a:r>
              <a:rPr kumimoji="0" sz="2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lang="en-US" sz="2400" i="1" kern="0" spc="-25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kern="0" spc="-25" baseline="-25000" dirty="0">
                <a:solidFill>
                  <a:sysClr val="windowText" lastClr="000000"/>
                </a:solidFill>
                <a:latin typeface="Calibri"/>
                <a:cs typeface="Calibri"/>
              </a:rPr>
              <a:t>LO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 Math"/>
              <a:cs typeface="Cambria Math"/>
            </a:endParaRPr>
          </a:p>
          <a:p>
            <a:pPr marR="821055" lvl="0" indent="-411480" defTabSz="914400" eaLnBrk="1" fontAlgn="auto" latinLnBrk="0" hangingPunct="1">
              <a:spcAft>
                <a:spcPts val="0"/>
              </a:spcAft>
              <a:buClr>
                <a:srgbClr val="C827BC"/>
              </a:buClr>
              <a:buSzTx/>
              <a:buFont typeface="Calibri"/>
              <a:buAutoNum type="arabicParenBoth"/>
              <a:tabLst>
                <a:tab pos="568960" algn="l"/>
              </a:tabLst>
              <a:defRPr/>
            </a:pP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Defining</a:t>
            </a:r>
            <a:r>
              <a:rPr kumimoji="0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TL,</a:t>
            </a:r>
            <a:r>
              <a:rPr kumimoji="0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scaled</a:t>
            </a:r>
            <a:r>
              <a:rPr kumimoji="0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version</a:t>
            </a:r>
            <a:r>
              <a:rPr kumimoji="0" sz="2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2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TCL</a:t>
            </a:r>
            <a:r>
              <a:rPr kumimoji="0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</a:t>
            </a:r>
            <a:r>
              <a:rPr kumimoji="0" sz="24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that </a:t>
            </a:r>
            <a:r>
              <a:rPr kumimoji="0" sz="2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TL-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TT</a:t>
            </a:r>
            <a:r>
              <a:rPr kumimoji="0" sz="2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2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only</a:t>
            </a:r>
            <a:r>
              <a:rPr kumimoji="0" sz="2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periodic</a:t>
            </a:r>
            <a:r>
              <a:rPr kumimoji="0" sz="2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terms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016760" y="2751068"/>
            <a:ext cx="904240" cy="1259205"/>
          </a:xfrm>
          <a:custGeom>
            <a:avLst/>
            <a:gdLst/>
            <a:ahLst/>
            <a:cxnLst/>
            <a:rect l="l" t="t" r="r" b="b"/>
            <a:pathLst>
              <a:path w="904239" h="1259204">
                <a:moveTo>
                  <a:pt x="0" y="0"/>
                </a:moveTo>
                <a:lnTo>
                  <a:pt x="903884" y="1258747"/>
                </a:lnTo>
              </a:path>
            </a:pathLst>
          </a:custGeom>
          <a:ln w="9525">
            <a:solidFill>
              <a:srgbClr val="497DBA"/>
            </a:solidFill>
            <a:prstDash val="lgDashDot"/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59331" y="2391716"/>
            <a:ext cx="5492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10" normalizeH="0" baseline="0" noProof="0" dirty="0">
                <a:ln>
                  <a:noFill/>
                </a:ln>
                <a:solidFill>
                  <a:srgbClr val="C827BC"/>
                </a:solidFill>
                <a:effectLst/>
                <a:uLnTx/>
                <a:uFillTx/>
                <a:latin typeface="Calibri"/>
                <a:cs typeface="Calibri"/>
              </a:rPr>
              <a:t>TL(3)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919734" y="3551930"/>
            <a:ext cx="213360" cy="340995"/>
          </a:xfrm>
          <a:custGeom>
            <a:avLst/>
            <a:gdLst/>
            <a:ahLst/>
            <a:cxnLst/>
            <a:rect l="l" t="t" r="r" b="b"/>
            <a:pathLst>
              <a:path w="213360" h="340995">
                <a:moveTo>
                  <a:pt x="213296" y="0"/>
                </a:moveTo>
                <a:lnTo>
                  <a:pt x="0" y="340702"/>
                </a:lnTo>
              </a:path>
            </a:pathLst>
          </a:custGeom>
          <a:ln w="19050">
            <a:solidFill>
              <a:srgbClr val="403052"/>
            </a:solidFill>
            <a:prstDash val="lgDashDot"/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12284" y="3154735"/>
            <a:ext cx="5492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10" normalizeH="0" baseline="0" noProof="0" dirty="0">
                <a:ln>
                  <a:noFill/>
                </a:ln>
                <a:solidFill>
                  <a:srgbClr val="C827BC"/>
                </a:solidFill>
                <a:effectLst/>
                <a:uLnTx/>
                <a:uFillTx/>
                <a:latin typeface="Calibri"/>
                <a:cs typeface="Calibri"/>
              </a:rPr>
              <a:t>TL(2)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defTabSz="914400" eaLnBrk="1" fontAlgn="auto" latinLnBrk="0" hangingPunct="1">
              <a:lnSpc>
                <a:spcPts val="161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600" b="0" i="0" u="none" strike="noStrike" kern="0" cap="none" spc="-25" normalizeH="0" baseline="0" noProof="0" dirty="0">
                <a:ln>
                  <a:noFill/>
                </a:ln>
                <a:solidFill>
                  <a:srgbClr val="183A7E"/>
                </a:solidFill>
                <a:effectLst/>
                <a:uLnTx/>
                <a:uFillTx/>
                <a:latin typeface="Calibri"/>
                <a:cs typeface="Calibri"/>
              </a:rPr>
              <a:pPr marL="38100" marR="0" lvl="0" indent="0" defTabSz="914400" eaLnBrk="1" fontAlgn="auto" latinLnBrk="0" hangingPunct="1">
                <a:lnSpc>
                  <a:spcPts val="161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1600" b="0" i="0" u="none" strike="noStrike" kern="0" cap="none" spc="-25" normalizeH="0" baseline="0" noProof="0" dirty="0">
              <a:ln>
                <a:noFill/>
              </a:ln>
              <a:solidFill>
                <a:srgbClr val="183A7E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688340" y="215023"/>
            <a:ext cx="10815319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ja-JP" altLang="en-US" dirty="0"/>
              <a:t>月標準時系　</a:t>
            </a:r>
            <a:r>
              <a:rPr dirty="0"/>
              <a:t>3</a:t>
            </a:r>
            <a:r>
              <a:rPr spc="-65" dirty="0"/>
              <a:t> </a:t>
            </a:r>
            <a:r>
              <a:rPr lang="ja-JP" altLang="en-US" spc="-65" dirty="0"/>
              <a:t>つのオプション</a:t>
            </a:r>
            <a:endParaRPr spc="-20" dirty="0"/>
          </a:p>
        </p:txBody>
      </p:sp>
      <p:pic>
        <p:nvPicPr>
          <p:cNvPr id="29" name="図 28" descr="ダイアグラム&#10;&#10;AI 生成コンテンツは誤りを含む可能性があります。">
            <a:extLst>
              <a:ext uri="{FF2B5EF4-FFF2-40B4-BE49-F238E27FC236}">
                <a16:creationId xmlns:a16="http://schemas.microsoft.com/office/drawing/2014/main" id="{F13B52D4-55E5-043E-70FD-F110470A44F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749" y="1326286"/>
            <a:ext cx="7268808" cy="33686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863F11-FE8F-983E-043F-52A4F0EE7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40" y="215023"/>
            <a:ext cx="10815319" cy="553998"/>
          </a:xfrm>
        </p:spPr>
        <p:txBody>
          <a:bodyPr/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長所・短所、これまでに把握している意見など</a:t>
            </a:r>
            <a:endParaRPr 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プレースホルダー 2">
                <a:extLst>
                  <a:ext uri="{FF2B5EF4-FFF2-40B4-BE49-F238E27FC236}">
                    <a16:creationId xmlns:a16="http://schemas.microsoft.com/office/drawing/2014/main" id="{31F4D18D-8716-20AB-C5BC-227F93148776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40963" y="797879"/>
                <a:ext cx="11546237" cy="6060121"/>
              </a:xfrm>
            </p:spPr>
            <p:txBody>
              <a:bodyPr/>
              <a:lstStyle/>
              <a:p>
                <a:pPr indent="-457200" algn="l">
                  <a:lnSpc>
                    <a:spcPct val="110000"/>
                  </a:lnSpc>
                  <a:buFont typeface="+mj-lt"/>
                  <a:buAutoNum type="arabicParenR"/>
                </a:pPr>
                <a:r>
                  <a:rPr lang="en-US" altLang="ja-JP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TCL</a:t>
                </a:r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（月中心時系）：</a:t>
                </a:r>
                <a:endParaRPr lang="en-US" altLang="ja-JP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806450" lvl="3" indent="-23495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理想的な時計を持ち込んだ場合レート差 </a:t>
                </a:r>
                <a14:m>
                  <m:oMath xmlns:m="http://schemas.openxmlformats.org/officeDocument/2006/math"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2</m:t>
                    </m:r>
                    <m:r>
                      <a:rPr lang="ja-JP" altLang="en-US" sz="2000" i="1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𝜇</m:t>
                    </m:r>
                    <m:r>
                      <a:rPr lang="en-US" altLang="ja-JP" sz="2000" i="1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𝑠</m:t>
                    </m:r>
                    <m:r>
                      <a:rPr lang="en-US" altLang="ja-JP" sz="2000" i="1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/</m:t>
                    </m:r>
                    <m:r>
                      <a:rPr lang="en-US" altLang="ja-JP" sz="2000" i="1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𝑑</m:t>
                    </m:r>
                  </m:oMath>
                </a14:m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=</a:t>
                </a:r>
                <a14:m>
                  <m:oMath xmlns:m="http://schemas.openxmlformats.org/officeDocument/2006/math">
                    <m:r>
                      <a:rPr lang="en-US" altLang="ja-JP" sz="2000" b="0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2.3</m:t>
                    </m:r>
                    <m:r>
                      <a:rPr lang="en-US" altLang="ja-JP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ja-JP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ja-JP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  <m:r>
                          <a:rPr lang="en-US" altLang="ja-JP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s/s 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がある。</a:t>
                </a:r>
                <a:endParaRPr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806450" lvl="3" indent="-23495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TCL-TT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のレート </a:t>
                </a:r>
                <a14:m>
                  <m:oMath xmlns:m="http://schemas.openxmlformats.org/officeDocument/2006/math">
                    <m:r>
                      <a:rPr lang="en-US" altLang="ja-JP" sz="2000" b="0" i="0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58</m:t>
                    </m:r>
                    <m:r>
                      <a:rPr lang="ja-JP" altLang="en-US" sz="200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𝜇</m:t>
                    </m:r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𝑠</m:t>
                    </m:r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/</m:t>
                    </m:r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𝑑</m:t>
                    </m:r>
                  </m:oMath>
                </a14:m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=</a:t>
                </a:r>
                <a14:m>
                  <m:oMath xmlns:m="http://schemas.openxmlformats.org/officeDocument/2006/math">
                    <m:r>
                      <a:rPr lang="en-US" altLang="ja-JP" sz="2000" b="0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6.7</m:t>
                    </m:r>
                    <m:r>
                      <a:rPr lang="en-US" altLang="ja-JP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ja-JP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ja-JP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−10</m:t>
                        </m:r>
                      </m:sup>
                    </m:sSup>
                  </m:oMath>
                </a14:m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s/s 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がある。</a:t>
                </a:r>
                <a:endParaRPr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806450" lvl="3" indent="-23495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ESA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が使用の意向</a:t>
                </a:r>
                <a:endParaRPr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indent="-457200" algn="l">
                  <a:lnSpc>
                    <a:spcPct val="110000"/>
                  </a:lnSpc>
                  <a:buFont typeface="+mj-lt"/>
                  <a:buAutoNum type="arabicParenR"/>
                </a:pPr>
                <a:r>
                  <a:rPr lang="en-US" altLang="ja-JP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TL</a:t>
                </a:r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（月の基準表面）：</a:t>
                </a:r>
                <a:endParaRPr lang="en-US" altLang="ja-JP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806450" lvl="3" indent="-34925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TL-TT	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のレート</a:t>
                </a:r>
                <a14:m>
                  <m:oMath xmlns:m="http://schemas.openxmlformats.org/officeDocument/2006/math">
                    <m:r>
                      <a:rPr lang="en-US" altLang="ja-JP" sz="240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5</m:t>
                    </m:r>
                    <m:r>
                      <a:rPr lang="en-US" altLang="ja-JP" sz="2400" b="0" i="0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6</m:t>
                    </m:r>
                    <m:r>
                      <a:rPr lang="ja-JP" altLang="en-US" sz="2400" i="1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𝜇</m:t>
                    </m:r>
                    <m:r>
                      <a:rPr lang="en-US" altLang="ja-JP" sz="2400" i="1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𝑠</m:t>
                    </m:r>
                    <m:r>
                      <a:rPr lang="en-US" altLang="ja-JP" sz="2400" i="1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/</m:t>
                    </m:r>
                    <m:r>
                      <a:rPr lang="en-US" altLang="ja-JP" sz="2400" i="1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𝑑</m:t>
                    </m:r>
                  </m:oMath>
                </a14:m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=</a:t>
                </a:r>
                <a14:m>
                  <m:oMath xmlns:m="http://schemas.openxmlformats.org/officeDocument/2006/math">
                    <m:r>
                      <a:rPr lang="en-US" altLang="ja-JP" sz="2400" i="1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6.</m:t>
                    </m:r>
                    <m:r>
                      <a:rPr lang="en-US" altLang="ja-JP" sz="2400" b="0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5</m:t>
                    </m:r>
                    <m:r>
                      <a:rPr lang="en-US" altLang="ja-JP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ja-JP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ja-JP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−10</m:t>
                        </m:r>
                      </m:sup>
                    </m:sSup>
                  </m:oMath>
                </a14:m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s/s 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がある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。</a:t>
                </a:r>
                <a:endParaRPr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806450" lvl="3" indent="-34925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NASA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が使用の意向</a:t>
                </a:r>
                <a:endParaRPr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806450" lvl="3" indent="-34925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新しいスケーリング定数𝐿</a:t>
                </a:r>
                <a:r>
                  <a:rPr lang="ja-JP" altLang="en-US" sz="2000" baseline="-25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𝐿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を導入のため質量パラメータ</a:t>
                </a: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GM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や長さが</a:t>
                </a: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(1-L)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倍異なる座標系となる。</a:t>
                </a:r>
                <a:endParaRPr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indent="-457200" algn="l">
                  <a:lnSpc>
                    <a:spcPct val="110000"/>
                  </a:lnSpc>
                  <a:buFont typeface="+mj-lt"/>
                  <a:buAutoNum type="arabicParenR"/>
                </a:pPr>
                <a:r>
                  <a:rPr lang="en-US" altLang="ja-JP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TL</a:t>
                </a:r>
                <a:r>
                  <a:rPr lang="en-US" altLang="ja-JP" baseline="30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*</a:t>
                </a:r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</a:t>
                </a:r>
                <a:r>
                  <a:rPr lang="en-US" altLang="ja-JP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TT</a:t>
                </a:r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と同じレート）：</a:t>
                </a:r>
                <a:endParaRPr lang="en-US" altLang="ja-JP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800100" lvl="1" indent="-3429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新しいスケーリング定数𝐿</a:t>
                </a:r>
                <a:r>
                  <a:rPr lang="ja-JP" altLang="en-US" baseline="-25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𝐿</a:t>
                </a:r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を導入のため質量パラメータ</a:t>
                </a:r>
                <a:r>
                  <a:rPr lang="en-US" altLang="ja-JP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GM</a:t>
                </a:r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や長さが</a:t>
                </a:r>
                <a:r>
                  <a:rPr lang="en-US" altLang="ja-JP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(1-L)</a:t>
                </a:r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倍異なる座標系となる</a:t>
                </a:r>
                <a:endParaRPr lang="en-US" altLang="ja-JP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l">
                  <a:lnSpc>
                    <a:spcPct val="110000"/>
                  </a:lnSpc>
                </a:pPr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その他</a:t>
                </a:r>
                <a:endParaRPr lang="en-US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342900" indent="-3429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ns 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精度で地球（</a:t>
                </a: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UTC)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と時刻同期しする場合、いずれの</a:t>
                </a: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Option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の場合も、同期には空間座標の指定（相対論的４</a:t>
                </a: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D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座標変換）が必要。</a:t>
                </a:r>
                <a:endParaRPr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342900" indent="-3429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altLang="ja-JP" sz="2000" dirty="0" err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ArcEdge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社</a:t>
                </a: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(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月周回衛星プロジェクト</a:t>
                </a: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):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地球の</a:t>
                </a: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GNSS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衛星信号を受けて軌道決定など行うことを想定</a:t>
                </a:r>
                <a:endParaRPr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342900" indent="-3429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SLR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や</a:t>
                </a: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GNSS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の軌道決定では、</a:t>
                </a: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TT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を使用している（大坪さん、瀧口さん）</a:t>
                </a:r>
                <a:endParaRPr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342900" indent="-3429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深宇宙の軌道決定には</a:t>
                </a:r>
                <a:r>
                  <a:rPr lang="en-US" altLang="ja-JP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TDB</a:t>
                </a:r>
                <a:r>
                  <a:rPr lang="ja-JP" altLang="en-US" sz="2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があれば十分</a:t>
                </a:r>
                <a:r>
                  <a:rPr lang="ja-JP" altLang="en-US" sz="20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（竹内さん）</a:t>
                </a:r>
                <a:endParaRPr 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3" name="テキスト プレースホルダー 2">
                <a:extLst>
                  <a:ext uri="{FF2B5EF4-FFF2-40B4-BE49-F238E27FC236}">
                    <a16:creationId xmlns:a16="http://schemas.microsoft.com/office/drawing/2014/main" id="{31F4D18D-8716-20AB-C5BC-227F931487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40963" y="797879"/>
                <a:ext cx="11546237" cy="6060121"/>
              </a:xfrm>
              <a:blipFill>
                <a:blip r:embed="rId2"/>
                <a:stretch>
                  <a:fillRect l="-2006" t="-2414" r="-1320" b="-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733CE57-90C0-F71B-D711-C026D2BEC1C7}"/>
              </a:ext>
            </a:extLst>
          </p:cNvPr>
          <p:cNvCxnSpPr/>
          <p:nvPr/>
        </p:nvCxnSpPr>
        <p:spPr>
          <a:xfrm>
            <a:off x="340963" y="722527"/>
            <a:ext cx="11866536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945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1FC19F-7CF6-9536-2484-B1E495420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40" y="215023"/>
            <a:ext cx="10815319" cy="615553"/>
          </a:xfrm>
        </p:spPr>
        <p:txBody>
          <a:bodyPr/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質問</a:t>
            </a:r>
            <a:endParaRPr 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7DA591-EE83-2F11-8B46-5211CF5F3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701" y="1582341"/>
            <a:ext cx="11110597" cy="1846659"/>
          </a:xfrm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〇どの時系を使用する予定か、使用したいか？</a:t>
            </a: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〇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TL-UTC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　必要とする精度は？　どのくらいの桁を無視できるか？</a:t>
            </a: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〇時系の名前の希望は？</a:t>
            </a: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〇計量機関に期待することはあるか？</a:t>
            </a:r>
            <a:endParaRPr 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221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20584</TotalTime>
  <Words>521</Words>
  <Application>Microsoft Office PowerPoint</Application>
  <PresentationFormat>ワイド画面</PresentationFormat>
  <Paragraphs>53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メイリオ</vt:lpstr>
      <vt:lpstr>Aptos</vt:lpstr>
      <vt:lpstr>Aptos Display</vt:lpstr>
      <vt:lpstr>Arial</vt:lpstr>
      <vt:lpstr>Calibri</vt:lpstr>
      <vt:lpstr>Cambria Math</vt:lpstr>
      <vt:lpstr>Corbel</vt:lpstr>
      <vt:lpstr>Times New Roman</vt:lpstr>
      <vt:lpstr>Office Theme</vt:lpstr>
      <vt:lpstr>1_Office Theme</vt:lpstr>
      <vt:lpstr>月時系についての 日本国内の意見交換</vt:lpstr>
      <vt:lpstr>月時系について：日本国内の意見とりまとめ</vt:lpstr>
      <vt:lpstr>月標準時系　3 つのオプション</vt:lpstr>
      <vt:lpstr>長所・短所、これまでに把握している意見など</vt:lpstr>
      <vt:lpstr>質問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Tetsuya Ido</dc:creator>
  <cp:lastModifiedBy>関戸 衛</cp:lastModifiedBy>
  <cp:revision>16</cp:revision>
  <dcterms:created xsi:type="dcterms:W3CDTF">2025-04-29T05:19:46Z</dcterms:created>
  <dcterms:modified xsi:type="dcterms:W3CDTF">2025-07-07T03:05:23Z</dcterms:modified>
</cp:coreProperties>
</file>